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3" r:id="rId4"/>
    <p:sldId id="264" r:id="rId5"/>
    <p:sldId id="265" r:id="rId6"/>
    <p:sldId id="266" r:id="rId7"/>
    <p:sldId id="267" r:id="rId8"/>
    <p:sldId id="268" r:id="rId9"/>
    <p:sldId id="271" r:id="rId10"/>
    <p:sldId id="272" r:id="rId11"/>
    <p:sldId id="297" r:id="rId12"/>
    <p:sldId id="258" r:id="rId13"/>
    <p:sldId id="284" r:id="rId14"/>
    <p:sldId id="286" r:id="rId15"/>
    <p:sldId id="288" r:id="rId16"/>
    <p:sldId id="289" r:id="rId17"/>
    <p:sldId id="290" r:id="rId18"/>
    <p:sldId id="257" r:id="rId19"/>
    <p:sldId id="274" r:id="rId20"/>
    <p:sldId id="275" r:id="rId21"/>
    <p:sldId id="269" r:id="rId22"/>
    <p:sldId id="300" r:id="rId23"/>
    <p:sldId id="276" r:id="rId24"/>
    <p:sldId id="277" r:id="rId25"/>
    <p:sldId id="278" r:id="rId26"/>
    <p:sldId id="279" r:id="rId27"/>
    <p:sldId id="291" r:id="rId28"/>
    <p:sldId id="293" r:id="rId29"/>
    <p:sldId id="292" r:id="rId30"/>
    <p:sldId id="295" r:id="rId31"/>
    <p:sldId id="294" r:id="rId32"/>
    <p:sldId id="296" r:id="rId33"/>
    <p:sldId id="273" r:id="rId34"/>
    <p:sldId id="281" r:id="rId35"/>
    <p:sldId id="287" r:id="rId36"/>
    <p:sldId id="298" r:id="rId37"/>
    <p:sldId id="29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3" autoAdjust="0"/>
    <p:restoredTop sz="94660"/>
  </p:normalViewPr>
  <p:slideViewPr>
    <p:cSldViewPr snapToGrid="0">
      <p:cViewPr varScale="1">
        <p:scale>
          <a:sx n="86" d="100"/>
          <a:sy n="86" d="100"/>
        </p:scale>
        <p:origin x="59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6A0E9-832D-4380-98DC-ACBF32E43F9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13B98CA-3DC1-4A9C-B374-690CA9994F1E}">
      <dgm:prSet/>
      <dgm:spPr/>
      <dgm:t>
        <a:bodyPr/>
        <a:lstStyle/>
        <a:p>
          <a:r>
            <a:rPr lang="en-US" b="1"/>
            <a:t>What’s the filing deadline?– </a:t>
          </a:r>
          <a:endParaRPr lang="en-US"/>
        </a:p>
      </dgm:t>
    </dgm:pt>
    <dgm:pt modelId="{B0378318-CD68-4858-92D5-4295675BDED9}" type="parTrans" cxnId="{F9C44BE3-B492-4A4E-A68D-8DFC15900233}">
      <dgm:prSet/>
      <dgm:spPr/>
      <dgm:t>
        <a:bodyPr/>
        <a:lstStyle/>
        <a:p>
          <a:endParaRPr lang="en-US"/>
        </a:p>
      </dgm:t>
    </dgm:pt>
    <dgm:pt modelId="{A96A1C95-967E-4311-8CAF-EB6E011E8A33}" type="sibTrans" cxnId="{F9C44BE3-B492-4A4E-A68D-8DFC15900233}">
      <dgm:prSet/>
      <dgm:spPr/>
      <dgm:t>
        <a:bodyPr/>
        <a:lstStyle/>
        <a:p>
          <a:endParaRPr lang="en-US"/>
        </a:p>
      </dgm:t>
    </dgm:pt>
    <dgm:pt modelId="{F6E7F862-C960-4CD5-9D88-F0F113C5C1C5}">
      <dgm:prSet/>
      <dgm:spPr/>
      <dgm:t>
        <a:bodyPr/>
        <a:lstStyle/>
        <a:p>
          <a:r>
            <a:rPr lang="en-US" i="1"/>
            <a:t>MOST years the filing deadline is April 15</a:t>
          </a:r>
          <a:r>
            <a:rPr lang="en-US" i="1" baseline="30000"/>
            <a:t>th</a:t>
          </a:r>
          <a:r>
            <a:rPr lang="en-US" i="1"/>
            <a:t>.  Due to the pandemic, the filing deadline for this year was extended to May 17</a:t>
          </a:r>
          <a:r>
            <a:rPr lang="en-US" i="1" baseline="30000"/>
            <a:t>th</a:t>
          </a:r>
          <a:endParaRPr lang="en-US"/>
        </a:p>
      </dgm:t>
    </dgm:pt>
    <dgm:pt modelId="{BB613A7C-B3E4-4F1E-92BD-16141A26080F}" type="parTrans" cxnId="{D880A6DA-4EEA-4993-9EC9-2A9D32899A5D}">
      <dgm:prSet/>
      <dgm:spPr/>
      <dgm:t>
        <a:bodyPr/>
        <a:lstStyle/>
        <a:p>
          <a:endParaRPr lang="en-US"/>
        </a:p>
      </dgm:t>
    </dgm:pt>
    <dgm:pt modelId="{D1A07130-C1C8-4492-B2D4-17F1A1585B09}" type="sibTrans" cxnId="{D880A6DA-4EEA-4993-9EC9-2A9D32899A5D}">
      <dgm:prSet/>
      <dgm:spPr/>
      <dgm:t>
        <a:bodyPr/>
        <a:lstStyle/>
        <a:p>
          <a:endParaRPr lang="en-US"/>
        </a:p>
      </dgm:t>
    </dgm:pt>
    <dgm:pt modelId="{57F5F220-BDA0-4AC5-8B0D-D55EB00DFBD5}">
      <dgm:prSet/>
      <dgm:spPr/>
      <dgm:t>
        <a:bodyPr/>
        <a:lstStyle/>
        <a:p>
          <a:r>
            <a:rPr lang="en-US" b="1"/>
            <a:t>What If I can’t get it done by May 17</a:t>
          </a:r>
          <a:r>
            <a:rPr lang="en-US" b="1" baseline="30000"/>
            <a:t>th</a:t>
          </a:r>
          <a:r>
            <a:rPr lang="en-US" b="1"/>
            <a:t>? – </a:t>
          </a:r>
          <a:endParaRPr lang="en-US"/>
        </a:p>
      </dgm:t>
    </dgm:pt>
    <dgm:pt modelId="{14DB2235-FE86-40DE-8D7A-FE085631513B}" type="parTrans" cxnId="{5CF526B1-CFB1-4318-92BA-B9CECCE2FCAA}">
      <dgm:prSet/>
      <dgm:spPr/>
      <dgm:t>
        <a:bodyPr/>
        <a:lstStyle/>
        <a:p>
          <a:endParaRPr lang="en-US"/>
        </a:p>
      </dgm:t>
    </dgm:pt>
    <dgm:pt modelId="{8671526F-542F-4085-8A00-A57A8744EBE0}" type="sibTrans" cxnId="{5CF526B1-CFB1-4318-92BA-B9CECCE2FCAA}">
      <dgm:prSet/>
      <dgm:spPr/>
      <dgm:t>
        <a:bodyPr/>
        <a:lstStyle/>
        <a:p>
          <a:endParaRPr lang="en-US"/>
        </a:p>
      </dgm:t>
    </dgm:pt>
    <dgm:pt modelId="{C5BDFAB2-5779-4D9F-B0F6-77E4821428F3}">
      <dgm:prSet/>
      <dgm:spPr/>
      <dgm:t>
        <a:bodyPr/>
        <a:lstStyle/>
        <a:p>
          <a:r>
            <a:rPr lang="en-US" i="1"/>
            <a:t>Submit Form 4868 by the May 17</a:t>
          </a:r>
          <a:r>
            <a:rPr lang="en-US" i="1" baseline="30000"/>
            <a:t>th</a:t>
          </a:r>
          <a:r>
            <a:rPr lang="en-US" i="1"/>
            <a:t> deadline.  This will give you an automatic 6-month extension of time to file.</a:t>
          </a:r>
          <a:endParaRPr lang="en-US"/>
        </a:p>
      </dgm:t>
    </dgm:pt>
    <dgm:pt modelId="{0754CF08-60C8-4586-95C6-B0CCCB4B2099}" type="parTrans" cxnId="{CA234601-C1A5-4138-9797-443C393622EC}">
      <dgm:prSet/>
      <dgm:spPr/>
      <dgm:t>
        <a:bodyPr/>
        <a:lstStyle/>
        <a:p>
          <a:endParaRPr lang="en-US"/>
        </a:p>
      </dgm:t>
    </dgm:pt>
    <dgm:pt modelId="{A88702D5-9D30-41B0-8023-56EF65FBD755}" type="sibTrans" cxnId="{CA234601-C1A5-4138-9797-443C393622EC}">
      <dgm:prSet/>
      <dgm:spPr/>
      <dgm:t>
        <a:bodyPr/>
        <a:lstStyle/>
        <a:p>
          <a:endParaRPr lang="en-US"/>
        </a:p>
      </dgm:t>
    </dgm:pt>
    <dgm:pt modelId="{619F5CCD-8BF1-42E9-9A6A-FD5126DC752F}">
      <dgm:prSet/>
      <dgm:spPr/>
      <dgm:t>
        <a:bodyPr/>
        <a:lstStyle/>
        <a:p>
          <a:r>
            <a:rPr lang="en-US" b="1"/>
            <a:t>So, what’s the catch? – </a:t>
          </a:r>
          <a:endParaRPr lang="en-US"/>
        </a:p>
      </dgm:t>
    </dgm:pt>
    <dgm:pt modelId="{DFB34F35-D7AB-4D49-A636-4095043360E1}" type="parTrans" cxnId="{6BEE7512-9F2E-4CB0-88C7-B2B91BC1BA5A}">
      <dgm:prSet/>
      <dgm:spPr/>
      <dgm:t>
        <a:bodyPr/>
        <a:lstStyle/>
        <a:p>
          <a:endParaRPr lang="en-US"/>
        </a:p>
      </dgm:t>
    </dgm:pt>
    <dgm:pt modelId="{434C2658-E1D7-4B98-8B36-969DFDC8F662}" type="sibTrans" cxnId="{6BEE7512-9F2E-4CB0-88C7-B2B91BC1BA5A}">
      <dgm:prSet/>
      <dgm:spPr/>
      <dgm:t>
        <a:bodyPr/>
        <a:lstStyle/>
        <a:p>
          <a:endParaRPr lang="en-US"/>
        </a:p>
      </dgm:t>
    </dgm:pt>
    <dgm:pt modelId="{76ADB40C-FDAA-4684-9C8D-E6EDAE82B567}">
      <dgm:prSet/>
      <dgm:spPr/>
      <dgm:t>
        <a:bodyPr/>
        <a:lstStyle/>
        <a:p>
          <a:r>
            <a:rPr lang="en-US" i="1"/>
            <a:t>The extension gives you additional time to FILE your taxes.  It does not give you additional time to PAY your taxes.  If you owe money to the IRS, they will charge you interest on the amount you owe. </a:t>
          </a:r>
          <a:endParaRPr lang="en-US"/>
        </a:p>
      </dgm:t>
    </dgm:pt>
    <dgm:pt modelId="{14E39C00-05C8-4253-9267-8C0DA6F5D1E7}" type="parTrans" cxnId="{A243A2EC-18A1-4A29-BA2A-2F0E949FD0FB}">
      <dgm:prSet/>
      <dgm:spPr/>
      <dgm:t>
        <a:bodyPr/>
        <a:lstStyle/>
        <a:p>
          <a:endParaRPr lang="en-US"/>
        </a:p>
      </dgm:t>
    </dgm:pt>
    <dgm:pt modelId="{C1CAD1FC-FFC8-4087-916F-AA2B9E95E43F}" type="sibTrans" cxnId="{A243A2EC-18A1-4A29-BA2A-2F0E949FD0FB}">
      <dgm:prSet/>
      <dgm:spPr/>
      <dgm:t>
        <a:bodyPr/>
        <a:lstStyle/>
        <a:p>
          <a:endParaRPr lang="en-US"/>
        </a:p>
      </dgm:t>
    </dgm:pt>
    <dgm:pt modelId="{A082D472-0A3C-4382-97F4-42A6B9024E61}" type="pres">
      <dgm:prSet presAssocID="{94A6A0E9-832D-4380-98DC-ACBF32E43F9A}" presName="linear" presStyleCnt="0">
        <dgm:presLayoutVars>
          <dgm:animLvl val="lvl"/>
          <dgm:resizeHandles val="exact"/>
        </dgm:presLayoutVars>
      </dgm:prSet>
      <dgm:spPr/>
    </dgm:pt>
    <dgm:pt modelId="{6FCD5AB3-4286-44F1-85B8-6BFB16536536}" type="pres">
      <dgm:prSet presAssocID="{C13B98CA-3DC1-4A9C-B374-690CA9994F1E}" presName="parentText" presStyleLbl="node1" presStyleIdx="0" presStyleCnt="3">
        <dgm:presLayoutVars>
          <dgm:chMax val="0"/>
          <dgm:bulletEnabled val="1"/>
        </dgm:presLayoutVars>
      </dgm:prSet>
      <dgm:spPr/>
    </dgm:pt>
    <dgm:pt modelId="{4D617DD5-23A9-488A-95FC-6B7917C39A4A}" type="pres">
      <dgm:prSet presAssocID="{C13B98CA-3DC1-4A9C-B374-690CA9994F1E}" presName="childText" presStyleLbl="revTx" presStyleIdx="0" presStyleCnt="3">
        <dgm:presLayoutVars>
          <dgm:bulletEnabled val="1"/>
        </dgm:presLayoutVars>
      </dgm:prSet>
      <dgm:spPr/>
    </dgm:pt>
    <dgm:pt modelId="{1F251BC4-13E3-4B0F-B1A7-23748B108489}" type="pres">
      <dgm:prSet presAssocID="{57F5F220-BDA0-4AC5-8B0D-D55EB00DFBD5}" presName="parentText" presStyleLbl="node1" presStyleIdx="1" presStyleCnt="3">
        <dgm:presLayoutVars>
          <dgm:chMax val="0"/>
          <dgm:bulletEnabled val="1"/>
        </dgm:presLayoutVars>
      </dgm:prSet>
      <dgm:spPr/>
    </dgm:pt>
    <dgm:pt modelId="{1740AA60-AF82-4025-81DA-D0C03CED3546}" type="pres">
      <dgm:prSet presAssocID="{57F5F220-BDA0-4AC5-8B0D-D55EB00DFBD5}" presName="childText" presStyleLbl="revTx" presStyleIdx="1" presStyleCnt="3">
        <dgm:presLayoutVars>
          <dgm:bulletEnabled val="1"/>
        </dgm:presLayoutVars>
      </dgm:prSet>
      <dgm:spPr/>
    </dgm:pt>
    <dgm:pt modelId="{426BB530-4023-4770-BAB0-4BE8C662AD9E}" type="pres">
      <dgm:prSet presAssocID="{619F5CCD-8BF1-42E9-9A6A-FD5126DC752F}" presName="parentText" presStyleLbl="node1" presStyleIdx="2" presStyleCnt="3">
        <dgm:presLayoutVars>
          <dgm:chMax val="0"/>
          <dgm:bulletEnabled val="1"/>
        </dgm:presLayoutVars>
      </dgm:prSet>
      <dgm:spPr/>
    </dgm:pt>
    <dgm:pt modelId="{CCBECE7F-4F57-4EC4-A383-EC7029B2B53B}" type="pres">
      <dgm:prSet presAssocID="{619F5CCD-8BF1-42E9-9A6A-FD5126DC752F}" presName="childText" presStyleLbl="revTx" presStyleIdx="2" presStyleCnt="3">
        <dgm:presLayoutVars>
          <dgm:bulletEnabled val="1"/>
        </dgm:presLayoutVars>
      </dgm:prSet>
      <dgm:spPr/>
    </dgm:pt>
  </dgm:ptLst>
  <dgm:cxnLst>
    <dgm:cxn modelId="{CA234601-C1A5-4138-9797-443C393622EC}" srcId="{57F5F220-BDA0-4AC5-8B0D-D55EB00DFBD5}" destId="{C5BDFAB2-5779-4D9F-B0F6-77E4821428F3}" srcOrd="0" destOrd="0" parTransId="{0754CF08-60C8-4586-95C6-B0CCCB4B2099}" sibTransId="{A88702D5-9D30-41B0-8023-56EF65FBD755}"/>
    <dgm:cxn modelId="{6BEE7512-9F2E-4CB0-88C7-B2B91BC1BA5A}" srcId="{94A6A0E9-832D-4380-98DC-ACBF32E43F9A}" destId="{619F5CCD-8BF1-42E9-9A6A-FD5126DC752F}" srcOrd="2" destOrd="0" parTransId="{DFB34F35-D7AB-4D49-A636-4095043360E1}" sibTransId="{434C2658-E1D7-4B98-8B36-969DFDC8F662}"/>
    <dgm:cxn modelId="{AC942141-F6B8-4B5A-BDF6-352F35EFD66F}" type="presOf" srcId="{F6E7F862-C960-4CD5-9D88-F0F113C5C1C5}" destId="{4D617DD5-23A9-488A-95FC-6B7917C39A4A}" srcOrd="0" destOrd="0" presId="urn:microsoft.com/office/officeart/2005/8/layout/vList2"/>
    <dgm:cxn modelId="{6AE19146-4232-4FDA-BC32-40EB25B7B716}" type="presOf" srcId="{94A6A0E9-832D-4380-98DC-ACBF32E43F9A}" destId="{A082D472-0A3C-4382-97F4-42A6B9024E61}" srcOrd="0" destOrd="0" presId="urn:microsoft.com/office/officeart/2005/8/layout/vList2"/>
    <dgm:cxn modelId="{C50B5769-7E9A-42FE-BFD5-2D4749766DED}" type="presOf" srcId="{57F5F220-BDA0-4AC5-8B0D-D55EB00DFBD5}" destId="{1F251BC4-13E3-4B0F-B1A7-23748B108489}" srcOrd="0" destOrd="0" presId="urn:microsoft.com/office/officeart/2005/8/layout/vList2"/>
    <dgm:cxn modelId="{D17F9E98-74B4-4039-9565-CEFD477BC18F}" type="presOf" srcId="{C13B98CA-3DC1-4A9C-B374-690CA9994F1E}" destId="{6FCD5AB3-4286-44F1-85B8-6BFB16536536}" srcOrd="0" destOrd="0" presId="urn:microsoft.com/office/officeart/2005/8/layout/vList2"/>
    <dgm:cxn modelId="{5CF526B1-CFB1-4318-92BA-B9CECCE2FCAA}" srcId="{94A6A0E9-832D-4380-98DC-ACBF32E43F9A}" destId="{57F5F220-BDA0-4AC5-8B0D-D55EB00DFBD5}" srcOrd="1" destOrd="0" parTransId="{14DB2235-FE86-40DE-8D7A-FE085631513B}" sibTransId="{8671526F-542F-4085-8A00-A57A8744EBE0}"/>
    <dgm:cxn modelId="{B44CB0BC-0525-4A58-9972-62189E5EB63E}" type="presOf" srcId="{C5BDFAB2-5779-4D9F-B0F6-77E4821428F3}" destId="{1740AA60-AF82-4025-81DA-D0C03CED3546}" srcOrd="0" destOrd="0" presId="urn:microsoft.com/office/officeart/2005/8/layout/vList2"/>
    <dgm:cxn modelId="{DF586DCE-5516-48FC-B513-41A00077D5E3}" type="presOf" srcId="{76ADB40C-FDAA-4684-9C8D-E6EDAE82B567}" destId="{CCBECE7F-4F57-4EC4-A383-EC7029B2B53B}" srcOrd="0" destOrd="0" presId="urn:microsoft.com/office/officeart/2005/8/layout/vList2"/>
    <dgm:cxn modelId="{D880A6DA-4EEA-4993-9EC9-2A9D32899A5D}" srcId="{C13B98CA-3DC1-4A9C-B374-690CA9994F1E}" destId="{F6E7F862-C960-4CD5-9D88-F0F113C5C1C5}" srcOrd="0" destOrd="0" parTransId="{BB613A7C-B3E4-4F1E-92BD-16141A26080F}" sibTransId="{D1A07130-C1C8-4492-B2D4-17F1A1585B09}"/>
    <dgm:cxn modelId="{F9C44BE3-B492-4A4E-A68D-8DFC15900233}" srcId="{94A6A0E9-832D-4380-98DC-ACBF32E43F9A}" destId="{C13B98CA-3DC1-4A9C-B374-690CA9994F1E}" srcOrd="0" destOrd="0" parTransId="{B0378318-CD68-4858-92D5-4295675BDED9}" sibTransId="{A96A1C95-967E-4311-8CAF-EB6E011E8A33}"/>
    <dgm:cxn modelId="{165D2EE9-3A06-461A-A8FD-2B3C04C4B7E1}" type="presOf" srcId="{619F5CCD-8BF1-42E9-9A6A-FD5126DC752F}" destId="{426BB530-4023-4770-BAB0-4BE8C662AD9E}" srcOrd="0" destOrd="0" presId="urn:microsoft.com/office/officeart/2005/8/layout/vList2"/>
    <dgm:cxn modelId="{A243A2EC-18A1-4A29-BA2A-2F0E949FD0FB}" srcId="{619F5CCD-8BF1-42E9-9A6A-FD5126DC752F}" destId="{76ADB40C-FDAA-4684-9C8D-E6EDAE82B567}" srcOrd="0" destOrd="0" parTransId="{14E39C00-05C8-4253-9267-8C0DA6F5D1E7}" sibTransId="{C1CAD1FC-FFC8-4087-916F-AA2B9E95E43F}"/>
    <dgm:cxn modelId="{C25792FF-F353-4754-8322-1F3F7B8FF6EE}" type="presParOf" srcId="{A082D472-0A3C-4382-97F4-42A6B9024E61}" destId="{6FCD5AB3-4286-44F1-85B8-6BFB16536536}" srcOrd="0" destOrd="0" presId="urn:microsoft.com/office/officeart/2005/8/layout/vList2"/>
    <dgm:cxn modelId="{33F5E79E-1028-4977-BAB2-EEC7A7EF5EA0}" type="presParOf" srcId="{A082D472-0A3C-4382-97F4-42A6B9024E61}" destId="{4D617DD5-23A9-488A-95FC-6B7917C39A4A}" srcOrd="1" destOrd="0" presId="urn:microsoft.com/office/officeart/2005/8/layout/vList2"/>
    <dgm:cxn modelId="{1190CCC6-246A-44E0-A3AA-CC410A9AE11E}" type="presParOf" srcId="{A082D472-0A3C-4382-97F4-42A6B9024E61}" destId="{1F251BC4-13E3-4B0F-B1A7-23748B108489}" srcOrd="2" destOrd="0" presId="urn:microsoft.com/office/officeart/2005/8/layout/vList2"/>
    <dgm:cxn modelId="{368EB430-1941-485D-8709-4509358673DE}" type="presParOf" srcId="{A082D472-0A3C-4382-97F4-42A6B9024E61}" destId="{1740AA60-AF82-4025-81DA-D0C03CED3546}" srcOrd="3" destOrd="0" presId="urn:microsoft.com/office/officeart/2005/8/layout/vList2"/>
    <dgm:cxn modelId="{839BE022-326C-435D-A89A-64EFE2E7A107}" type="presParOf" srcId="{A082D472-0A3C-4382-97F4-42A6B9024E61}" destId="{426BB530-4023-4770-BAB0-4BE8C662AD9E}" srcOrd="4" destOrd="0" presId="urn:microsoft.com/office/officeart/2005/8/layout/vList2"/>
    <dgm:cxn modelId="{83B9DF26-A783-41BA-9E43-02CA87B1BAB5}" type="presParOf" srcId="{A082D472-0A3C-4382-97F4-42A6B9024E61}" destId="{CCBECE7F-4F57-4EC4-A383-EC7029B2B53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D5AB3-4286-44F1-85B8-6BFB16536536}">
      <dsp:nvSpPr>
        <dsp:cNvPr id="0" name=""/>
        <dsp:cNvSpPr/>
      </dsp:nvSpPr>
      <dsp:spPr>
        <a:xfrm>
          <a:off x="0" y="94350"/>
          <a:ext cx="6900512" cy="6715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What’s the filing deadline?– </a:t>
          </a:r>
          <a:endParaRPr lang="en-US" sz="2800" kern="1200"/>
        </a:p>
      </dsp:txBody>
      <dsp:txXfrm>
        <a:off x="32784" y="127134"/>
        <a:ext cx="6834944" cy="606012"/>
      </dsp:txXfrm>
    </dsp:sp>
    <dsp:sp modelId="{4D617DD5-23A9-488A-95FC-6B7917C39A4A}">
      <dsp:nvSpPr>
        <dsp:cNvPr id="0" name=""/>
        <dsp:cNvSpPr/>
      </dsp:nvSpPr>
      <dsp:spPr>
        <a:xfrm>
          <a:off x="0" y="765930"/>
          <a:ext cx="6900512"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i="1" kern="1200"/>
            <a:t>MOST years the filing deadline is April 15</a:t>
          </a:r>
          <a:r>
            <a:rPr lang="en-US" sz="2200" i="1" kern="1200" baseline="30000"/>
            <a:t>th</a:t>
          </a:r>
          <a:r>
            <a:rPr lang="en-US" sz="2200" i="1" kern="1200"/>
            <a:t>.  Due to the pandemic, the filing deadline for this year was extended to May 17</a:t>
          </a:r>
          <a:r>
            <a:rPr lang="en-US" sz="2200" i="1" kern="1200" baseline="30000"/>
            <a:t>th</a:t>
          </a:r>
          <a:endParaRPr lang="en-US" sz="2200" kern="1200"/>
        </a:p>
      </dsp:txBody>
      <dsp:txXfrm>
        <a:off x="0" y="765930"/>
        <a:ext cx="6900512" cy="1014300"/>
      </dsp:txXfrm>
    </dsp:sp>
    <dsp:sp modelId="{1F251BC4-13E3-4B0F-B1A7-23748B108489}">
      <dsp:nvSpPr>
        <dsp:cNvPr id="0" name=""/>
        <dsp:cNvSpPr/>
      </dsp:nvSpPr>
      <dsp:spPr>
        <a:xfrm>
          <a:off x="0" y="1780230"/>
          <a:ext cx="6900512" cy="6715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What If I can’t get it done by May 17</a:t>
          </a:r>
          <a:r>
            <a:rPr lang="en-US" sz="2800" b="1" kern="1200" baseline="30000"/>
            <a:t>th</a:t>
          </a:r>
          <a:r>
            <a:rPr lang="en-US" sz="2800" b="1" kern="1200"/>
            <a:t>? – </a:t>
          </a:r>
          <a:endParaRPr lang="en-US" sz="2800" kern="1200"/>
        </a:p>
      </dsp:txBody>
      <dsp:txXfrm>
        <a:off x="32784" y="1813014"/>
        <a:ext cx="6834944" cy="606012"/>
      </dsp:txXfrm>
    </dsp:sp>
    <dsp:sp modelId="{1740AA60-AF82-4025-81DA-D0C03CED3546}">
      <dsp:nvSpPr>
        <dsp:cNvPr id="0" name=""/>
        <dsp:cNvSpPr/>
      </dsp:nvSpPr>
      <dsp:spPr>
        <a:xfrm>
          <a:off x="0" y="2451810"/>
          <a:ext cx="6900512"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i="1" kern="1200"/>
            <a:t>Submit Form 4868 by the May 17</a:t>
          </a:r>
          <a:r>
            <a:rPr lang="en-US" sz="2200" i="1" kern="1200" baseline="30000"/>
            <a:t>th</a:t>
          </a:r>
          <a:r>
            <a:rPr lang="en-US" sz="2200" i="1" kern="1200"/>
            <a:t> deadline.  This will give you an automatic 6-month extension of time to file.</a:t>
          </a:r>
          <a:endParaRPr lang="en-US" sz="2200" kern="1200"/>
        </a:p>
      </dsp:txBody>
      <dsp:txXfrm>
        <a:off x="0" y="2451810"/>
        <a:ext cx="6900512" cy="1014300"/>
      </dsp:txXfrm>
    </dsp:sp>
    <dsp:sp modelId="{426BB530-4023-4770-BAB0-4BE8C662AD9E}">
      <dsp:nvSpPr>
        <dsp:cNvPr id="0" name=""/>
        <dsp:cNvSpPr/>
      </dsp:nvSpPr>
      <dsp:spPr>
        <a:xfrm>
          <a:off x="0" y="3466110"/>
          <a:ext cx="6900512" cy="6715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So, what’s the catch? – </a:t>
          </a:r>
          <a:endParaRPr lang="en-US" sz="2800" kern="1200"/>
        </a:p>
      </dsp:txBody>
      <dsp:txXfrm>
        <a:off x="32784" y="3498894"/>
        <a:ext cx="6834944" cy="606012"/>
      </dsp:txXfrm>
    </dsp:sp>
    <dsp:sp modelId="{CCBECE7F-4F57-4EC4-A383-EC7029B2B53B}">
      <dsp:nvSpPr>
        <dsp:cNvPr id="0" name=""/>
        <dsp:cNvSpPr/>
      </dsp:nvSpPr>
      <dsp:spPr>
        <a:xfrm>
          <a:off x="0" y="4137690"/>
          <a:ext cx="6900512"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i="1" kern="1200"/>
            <a:t>The extension gives you additional time to FILE your taxes.  It does not give you additional time to PAY your taxes.  If you owe money to the IRS, they will charge you interest on the amount you owe. </a:t>
          </a:r>
          <a:endParaRPr lang="en-US" sz="2200" kern="1200"/>
        </a:p>
      </dsp:txBody>
      <dsp:txXfrm>
        <a:off x="0" y="4137690"/>
        <a:ext cx="6900512" cy="13041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8BBDF-AEC6-4793-B937-EB8B5505AA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947F74-F5B6-4A7D-98FA-1A48EB2A73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D88397-8597-4934-8FA1-65F3942563DD}"/>
              </a:ext>
            </a:extLst>
          </p:cNvPr>
          <p:cNvSpPr>
            <a:spLocks noGrp="1"/>
          </p:cNvSpPr>
          <p:nvPr>
            <p:ph type="dt" sz="half" idx="10"/>
          </p:nvPr>
        </p:nvSpPr>
        <p:spPr/>
        <p:txBody>
          <a:bodyPr/>
          <a:lstStyle/>
          <a:p>
            <a:fld id="{566C364E-DE1E-40E8-AFA8-1318A33A390F}" type="datetimeFigureOut">
              <a:rPr lang="en-US" smtClean="0"/>
              <a:t>4/13/2021</a:t>
            </a:fld>
            <a:endParaRPr lang="en-US"/>
          </a:p>
        </p:txBody>
      </p:sp>
      <p:sp>
        <p:nvSpPr>
          <p:cNvPr id="5" name="Footer Placeholder 4">
            <a:extLst>
              <a:ext uri="{FF2B5EF4-FFF2-40B4-BE49-F238E27FC236}">
                <a16:creationId xmlns:a16="http://schemas.microsoft.com/office/drawing/2014/main" id="{B30931F4-77C7-48BC-A706-FDF035523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05195F-C220-4D78-B007-068DD73AC076}"/>
              </a:ext>
            </a:extLst>
          </p:cNvPr>
          <p:cNvSpPr>
            <a:spLocks noGrp="1"/>
          </p:cNvSpPr>
          <p:nvPr>
            <p:ph type="sldNum" sz="quarter" idx="12"/>
          </p:nvPr>
        </p:nvSpPr>
        <p:spPr/>
        <p:txBody>
          <a:bodyPr/>
          <a:lstStyle/>
          <a:p>
            <a:fld id="{B6620831-55F4-48F4-8ABA-B1EFF55167F7}" type="slidenum">
              <a:rPr lang="en-US" smtClean="0"/>
              <a:t>‹#›</a:t>
            </a:fld>
            <a:endParaRPr lang="en-US"/>
          </a:p>
        </p:txBody>
      </p:sp>
    </p:spTree>
    <p:extLst>
      <p:ext uri="{BB962C8B-B14F-4D97-AF65-F5344CB8AC3E}">
        <p14:creationId xmlns:p14="http://schemas.microsoft.com/office/powerpoint/2010/main" val="145918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4445-427A-4DB7-8C45-CA4677E0DE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1678D1-6269-4BA8-87B7-0B962F0402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BA62D8-784E-4D17-B031-CDD2D1423F89}"/>
              </a:ext>
            </a:extLst>
          </p:cNvPr>
          <p:cNvSpPr>
            <a:spLocks noGrp="1"/>
          </p:cNvSpPr>
          <p:nvPr>
            <p:ph type="dt" sz="half" idx="10"/>
          </p:nvPr>
        </p:nvSpPr>
        <p:spPr/>
        <p:txBody>
          <a:bodyPr/>
          <a:lstStyle/>
          <a:p>
            <a:fld id="{566C364E-DE1E-40E8-AFA8-1318A33A390F}" type="datetimeFigureOut">
              <a:rPr lang="en-US" smtClean="0"/>
              <a:t>4/13/2021</a:t>
            </a:fld>
            <a:endParaRPr lang="en-US"/>
          </a:p>
        </p:txBody>
      </p:sp>
      <p:sp>
        <p:nvSpPr>
          <p:cNvPr id="5" name="Footer Placeholder 4">
            <a:extLst>
              <a:ext uri="{FF2B5EF4-FFF2-40B4-BE49-F238E27FC236}">
                <a16:creationId xmlns:a16="http://schemas.microsoft.com/office/drawing/2014/main" id="{15946C1E-0BB1-4542-AD55-EE7485210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73EB93-5528-4429-982D-A06CC655F574}"/>
              </a:ext>
            </a:extLst>
          </p:cNvPr>
          <p:cNvSpPr>
            <a:spLocks noGrp="1"/>
          </p:cNvSpPr>
          <p:nvPr>
            <p:ph type="sldNum" sz="quarter" idx="12"/>
          </p:nvPr>
        </p:nvSpPr>
        <p:spPr/>
        <p:txBody>
          <a:bodyPr/>
          <a:lstStyle/>
          <a:p>
            <a:fld id="{B6620831-55F4-48F4-8ABA-B1EFF55167F7}" type="slidenum">
              <a:rPr lang="en-US" smtClean="0"/>
              <a:t>‹#›</a:t>
            </a:fld>
            <a:endParaRPr lang="en-US"/>
          </a:p>
        </p:txBody>
      </p:sp>
    </p:spTree>
    <p:extLst>
      <p:ext uri="{BB962C8B-B14F-4D97-AF65-F5344CB8AC3E}">
        <p14:creationId xmlns:p14="http://schemas.microsoft.com/office/powerpoint/2010/main" val="184241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ECC808-67D6-4B47-8256-1DB29B3FF6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BE6008-9E35-4EA6-8846-FB7460A5D0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4DA23-415A-4FE8-BCBD-B7CD2802AE01}"/>
              </a:ext>
            </a:extLst>
          </p:cNvPr>
          <p:cNvSpPr>
            <a:spLocks noGrp="1"/>
          </p:cNvSpPr>
          <p:nvPr>
            <p:ph type="dt" sz="half" idx="10"/>
          </p:nvPr>
        </p:nvSpPr>
        <p:spPr/>
        <p:txBody>
          <a:bodyPr/>
          <a:lstStyle/>
          <a:p>
            <a:fld id="{566C364E-DE1E-40E8-AFA8-1318A33A390F}" type="datetimeFigureOut">
              <a:rPr lang="en-US" smtClean="0"/>
              <a:t>4/13/2021</a:t>
            </a:fld>
            <a:endParaRPr lang="en-US"/>
          </a:p>
        </p:txBody>
      </p:sp>
      <p:sp>
        <p:nvSpPr>
          <p:cNvPr id="5" name="Footer Placeholder 4">
            <a:extLst>
              <a:ext uri="{FF2B5EF4-FFF2-40B4-BE49-F238E27FC236}">
                <a16:creationId xmlns:a16="http://schemas.microsoft.com/office/drawing/2014/main" id="{9ADF0E9A-BB27-4B80-9764-5AC3DD587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5FFDE-5095-41FE-9380-5D76B55872BF}"/>
              </a:ext>
            </a:extLst>
          </p:cNvPr>
          <p:cNvSpPr>
            <a:spLocks noGrp="1"/>
          </p:cNvSpPr>
          <p:nvPr>
            <p:ph type="sldNum" sz="quarter" idx="12"/>
          </p:nvPr>
        </p:nvSpPr>
        <p:spPr/>
        <p:txBody>
          <a:bodyPr/>
          <a:lstStyle/>
          <a:p>
            <a:fld id="{B6620831-55F4-48F4-8ABA-B1EFF55167F7}" type="slidenum">
              <a:rPr lang="en-US" smtClean="0"/>
              <a:t>‹#›</a:t>
            </a:fld>
            <a:endParaRPr lang="en-US"/>
          </a:p>
        </p:txBody>
      </p:sp>
    </p:spTree>
    <p:extLst>
      <p:ext uri="{BB962C8B-B14F-4D97-AF65-F5344CB8AC3E}">
        <p14:creationId xmlns:p14="http://schemas.microsoft.com/office/powerpoint/2010/main" val="219977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0633C-AA22-4023-96B0-20CE19C4E1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550442-89EE-4B9E-BD23-7B7DD499A0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BDFD6-E0DE-4AF8-A8E8-A6FE03FD2D02}"/>
              </a:ext>
            </a:extLst>
          </p:cNvPr>
          <p:cNvSpPr>
            <a:spLocks noGrp="1"/>
          </p:cNvSpPr>
          <p:nvPr>
            <p:ph type="dt" sz="half" idx="10"/>
          </p:nvPr>
        </p:nvSpPr>
        <p:spPr/>
        <p:txBody>
          <a:bodyPr/>
          <a:lstStyle/>
          <a:p>
            <a:fld id="{566C364E-DE1E-40E8-AFA8-1318A33A390F}" type="datetimeFigureOut">
              <a:rPr lang="en-US" smtClean="0"/>
              <a:t>4/13/2021</a:t>
            </a:fld>
            <a:endParaRPr lang="en-US"/>
          </a:p>
        </p:txBody>
      </p:sp>
      <p:sp>
        <p:nvSpPr>
          <p:cNvPr id="5" name="Footer Placeholder 4">
            <a:extLst>
              <a:ext uri="{FF2B5EF4-FFF2-40B4-BE49-F238E27FC236}">
                <a16:creationId xmlns:a16="http://schemas.microsoft.com/office/drawing/2014/main" id="{C34F290B-A506-4165-A817-091AD189E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0D279-8316-45C2-9342-E6CD35DDFDF7}"/>
              </a:ext>
            </a:extLst>
          </p:cNvPr>
          <p:cNvSpPr>
            <a:spLocks noGrp="1"/>
          </p:cNvSpPr>
          <p:nvPr>
            <p:ph type="sldNum" sz="quarter" idx="12"/>
          </p:nvPr>
        </p:nvSpPr>
        <p:spPr/>
        <p:txBody>
          <a:bodyPr/>
          <a:lstStyle/>
          <a:p>
            <a:fld id="{B6620831-55F4-48F4-8ABA-B1EFF55167F7}" type="slidenum">
              <a:rPr lang="en-US" smtClean="0"/>
              <a:t>‹#›</a:t>
            </a:fld>
            <a:endParaRPr lang="en-US"/>
          </a:p>
        </p:txBody>
      </p:sp>
    </p:spTree>
    <p:extLst>
      <p:ext uri="{BB962C8B-B14F-4D97-AF65-F5344CB8AC3E}">
        <p14:creationId xmlns:p14="http://schemas.microsoft.com/office/powerpoint/2010/main" val="17535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A358-0082-4BBB-80BB-A915526265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D1D469-0007-4401-AA36-DA5289C470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7F380F-F831-4024-B0F6-4C41C9447422}"/>
              </a:ext>
            </a:extLst>
          </p:cNvPr>
          <p:cNvSpPr>
            <a:spLocks noGrp="1"/>
          </p:cNvSpPr>
          <p:nvPr>
            <p:ph type="dt" sz="half" idx="10"/>
          </p:nvPr>
        </p:nvSpPr>
        <p:spPr/>
        <p:txBody>
          <a:bodyPr/>
          <a:lstStyle/>
          <a:p>
            <a:fld id="{566C364E-DE1E-40E8-AFA8-1318A33A390F}" type="datetimeFigureOut">
              <a:rPr lang="en-US" smtClean="0"/>
              <a:t>4/13/2021</a:t>
            </a:fld>
            <a:endParaRPr lang="en-US"/>
          </a:p>
        </p:txBody>
      </p:sp>
      <p:sp>
        <p:nvSpPr>
          <p:cNvPr id="5" name="Footer Placeholder 4">
            <a:extLst>
              <a:ext uri="{FF2B5EF4-FFF2-40B4-BE49-F238E27FC236}">
                <a16:creationId xmlns:a16="http://schemas.microsoft.com/office/drawing/2014/main" id="{E6C0829D-D0E1-4364-9ED4-A46BD314A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61E02-64F4-4C28-A592-9EFEB21B9B6F}"/>
              </a:ext>
            </a:extLst>
          </p:cNvPr>
          <p:cNvSpPr>
            <a:spLocks noGrp="1"/>
          </p:cNvSpPr>
          <p:nvPr>
            <p:ph type="sldNum" sz="quarter" idx="12"/>
          </p:nvPr>
        </p:nvSpPr>
        <p:spPr/>
        <p:txBody>
          <a:bodyPr/>
          <a:lstStyle/>
          <a:p>
            <a:fld id="{B6620831-55F4-48F4-8ABA-B1EFF55167F7}" type="slidenum">
              <a:rPr lang="en-US" smtClean="0"/>
              <a:t>‹#›</a:t>
            </a:fld>
            <a:endParaRPr lang="en-US"/>
          </a:p>
        </p:txBody>
      </p:sp>
    </p:spTree>
    <p:extLst>
      <p:ext uri="{BB962C8B-B14F-4D97-AF65-F5344CB8AC3E}">
        <p14:creationId xmlns:p14="http://schemas.microsoft.com/office/powerpoint/2010/main" val="139725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4B355-6A57-41F6-A497-5EFD68DAE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FDB3C0-7266-4F71-976B-3844657805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D68437-733B-44A8-A0A3-A7C4D83EF3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F52136-39F4-40F7-BC0C-6B3780EF31C1}"/>
              </a:ext>
            </a:extLst>
          </p:cNvPr>
          <p:cNvSpPr>
            <a:spLocks noGrp="1"/>
          </p:cNvSpPr>
          <p:nvPr>
            <p:ph type="dt" sz="half" idx="10"/>
          </p:nvPr>
        </p:nvSpPr>
        <p:spPr/>
        <p:txBody>
          <a:bodyPr/>
          <a:lstStyle/>
          <a:p>
            <a:fld id="{566C364E-DE1E-40E8-AFA8-1318A33A390F}" type="datetimeFigureOut">
              <a:rPr lang="en-US" smtClean="0"/>
              <a:t>4/13/2021</a:t>
            </a:fld>
            <a:endParaRPr lang="en-US"/>
          </a:p>
        </p:txBody>
      </p:sp>
      <p:sp>
        <p:nvSpPr>
          <p:cNvPr id="6" name="Footer Placeholder 5">
            <a:extLst>
              <a:ext uri="{FF2B5EF4-FFF2-40B4-BE49-F238E27FC236}">
                <a16:creationId xmlns:a16="http://schemas.microsoft.com/office/drawing/2014/main" id="{54ED45F4-A155-468F-B720-77599EFA1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4BDF24-F9C7-42EA-9705-5C26F5597D07}"/>
              </a:ext>
            </a:extLst>
          </p:cNvPr>
          <p:cNvSpPr>
            <a:spLocks noGrp="1"/>
          </p:cNvSpPr>
          <p:nvPr>
            <p:ph type="sldNum" sz="quarter" idx="12"/>
          </p:nvPr>
        </p:nvSpPr>
        <p:spPr/>
        <p:txBody>
          <a:bodyPr/>
          <a:lstStyle/>
          <a:p>
            <a:fld id="{B6620831-55F4-48F4-8ABA-B1EFF55167F7}" type="slidenum">
              <a:rPr lang="en-US" smtClean="0"/>
              <a:t>‹#›</a:t>
            </a:fld>
            <a:endParaRPr lang="en-US"/>
          </a:p>
        </p:txBody>
      </p:sp>
    </p:spTree>
    <p:extLst>
      <p:ext uri="{BB962C8B-B14F-4D97-AF65-F5344CB8AC3E}">
        <p14:creationId xmlns:p14="http://schemas.microsoft.com/office/powerpoint/2010/main" val="3771173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CAA6-0AFF-493F-A744-3DBAE808A0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22309B-8B69-4CEC-8684-F029DFB480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6AE0D9-F25E-4128-A704-A0EFA16CAC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4009CD-E0FF-4E23-8B4E-AE69CEA607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FA3872-F4F4-4999-A949-99C9266C65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2B32DF-EE8E-4BC5-A8CC-FB9E896FE01B}"/>
              </a:ext>
            </a:extLst>
          </p:cNvPr>
          <p:cNvSpPr>
            <a:spLocks noGrp="1"/>
          </p:cNvSpPr>
          <p:nvPr>
            <p:ph type="dt" sz="half" idx="10"/>
          </p:nvPr>
        </p:nvSpPr>
        <p:spPr/>
        <p:txBody>
          <a:bodyPr/>
          <a:lstStyle/>
          <a:p>
            <a:fld id="{566C364E-DE1E-40E8-AFA8-1318A33A390F}" type="datetimeFigureOut">
              <a:rPr lang="en-US" smtClean="0"/>
              <a:t>4/13/2021</a:t>
            </a:fld>
            <a:endParaRPr lang="en-US"/>
          </a:p>
        </p:txBody>
      </p:sp>
      <p:sp>
        <p:nvSpPr>
          <p:cNvPr id="8" name="Footer Placeholder 7">
            <a:extLst>
              <a:ext uri="{FF2B5EF4-FFF2-40B4-BE49-F238E27FC236}">
                <a16:creationId xmlns:a16="http://schemas.microsoft.com/office/drawing/2014/main" id="{99EF1F94-7B71-44BC-AB30-17BC641CA6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030DEA-4013-4A74-B208-8ED185FD1B7A}"/>
              </a:ext>
            </a:extLst>
          </p:cNvPr>
          <p:cNvSpPr>
            <a:spLocks noGrp="1"/>
          </p:cNvSpPr>
          <p:nvPr>
            <p:ph type="sldNum" sz="quarter" idx="12"/>
          </p:nvPr>
        </p:nvSpPr>
        <p:spPr/>
        <p:txBody>
          <a:bodyPr/>
          <a:lstStyle/>
          <a:p>
            <a:fld id="{B6620831-55F4-48F4-8ABA-B1EFF55167F7}" type="slidenum">
              <a:rPr lang="en-US" smtClean="0"/>
              <a:t>‹#›</a:t>
            </a:fld>
            <a:endParaRPr lang="en-US"/>
          </a:p>
        </p:txBody>
      </p:sp>
    </p:spTree>
    <p:extLst>
      <p:ext uri="{BB962C8B-B14F-4D97-AF65-F5344CB8AC3E}">
        <p14:creationId xmlns:p14="http://schemas.microsoft.com/office/powerpoint/2010/main" val="74469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161C8-C161-4E41-BF9E-DE641D5BE9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13441F-0737-4BE3-A8B4-076D4E33677C}"/>
              </a:ext>
            </a:extLst>
          </p:cNvPr>
          <p:cNvSpPr>
            <a:spLocks noGrp="1"/>
          </p:cNvSpPr>
          <p:nvPr>
            <p:ph type="dt" sz="half" idx="10"/>
          </p:nvPr>
        </p:nvSpPr>
        <p:spPr/>
        <p:txBody>
          <a:bodyPr/>
          <a:lstStyle/>
          <a:p>
            <a:fld id="{566C364E-DE1E-40E8-AFA8-1318A33A390F}" type="datetimeFigureOut">
              <a:rPr lang="en-US" smtClean="0"/>
              <a:t>4/13/2021</a:t>
            </a:fld>
            <a:endParaRPr lang="en-US"/>
          </a:p>
        </p:txBody>
      </p:sp>
      <p:sp>
        <p:nvSpPr>
          <p:cNvPr id="4" name="Footer Placeholder 3">
            <a:extLst>
              <a:ext uri="{FF2B5EF4-FFF2-40B4-BE49-F238E27FC236}">
                <a16:creationId xmlns:a16="http://schemas.microsoft.com/office/drawing/2014/main" id="{AF46495F-AD6F-42A9-8761-66FB4E5521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C27456-A831-4F3F-9B10-1FC87EF25CC7}"/>
              </a:ext>
            </a:extLst>
          </p:cNvPr>
          <p:cNvSpPr>
            <a:spLocks noGrp="1"/>
          </p:cNvSpPr>
          <p:nvPr>
            <p:ph type="sldNum" sz="quarter" idx="12"/>
          </p:nvPr>
        </p:nvSpPr>
        <p:spPr/>
        <p:txBody>
          <a:bodyPr/>
          <a:lstStyle/>
          <a:p>
            <a:fld id="{B6620831-55F4-48F4-8ABA-B1EFF55167F7}" type="slidenum">
              <a:rPr lang="en-US" smtClean="0"/>
              <a:t>‹#›</a:t>
            </a:fld>
            <a:endParaRPr lang="en-US"/>
          </a:p>
        </p:txBody>
      </p:sp>
    </p:spTree>
    <p:extLst>
      <p:ext uri="{BB962C8B-B14F-4D97-AF65-F5344CB8AC3E}">
        <p14:creationId xmlns:p14="http://schemas.microsoft.com/office/powerpoint/2010/main" val="1039598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1D7855-5A03-42DC-9BA9-5AB3561CE6E6}"/>
              </a:ext>
            </a:extLst>
          </p:cNvPr>
          <p:cNvSpPr>
            <a:spLocks noGrp="1"/>
          </p:cNvSpPr>
          <p:nvPr>
            <p:ph type="dt" sz="half" idx="10"/>
          </p:nvPr>
        </p:nvSpPr>
        <p:spPr/>
        <p:txBody>
          <a:bodyPr/>
          <a:lstStyle/>
          <a:p>
            <a:fld id="{566C364E-DE1E-40E8-AFA8-1318A33A390F}" type="datetimeFigureOut">
              <a:rPr lang="en-US" smtClean="0"/>
              <a:t>4/13/2021</a:t>
            </a:fld>
            <a:endParaRPr lang="en-US"/>
          </a:p>
        </p:txBody>
      </p:sp>
      <p:sp>
        <p:nvSpPr>
          <p:cNvPr id="3" name="Footer Placeholder 2">
            <a:extLst>
              <a:ext uri="{FF2B5EF4-FFF2-40B4-BE49-F238E27FC236}">
                <a16:creationId xmlns:a16="http://schemas.microsoft.com/office/drawing/2014/main" id="{667421C8-9CC0-4D50-9587-5C3DF379E0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91551E-0AD0-40B4-A453-9FF57E94CB3D}"/>
              </a:ext>
            </a:extLst>
          </p:cNvPr>
          <p:cNvSpPr>
            <a:spLocks noGrp="1"/>
          </p:cNvSpPr>
          <p:nvPr>
            <p:ph type="sldNum" sz="quarter" idx="12"/>
          </p:nvPr>
        </p:nvSpPr>
        <p:spPr/>
        <p:txBody>
          <a:bodyPr/>
          <a:lstStyle/>
          <a:p>
            <a:fld id="{B6620831-55F4-48F4-8ABA-B1EFF55167F7}" type="slidenum">
              <a:rPr lang="en-US" smtClean="0"/>
              <a:t>‹#›</a:t>
            </a:fld>
            <a:endParaRPr lang="en-US"/>
          </a:p>
        </p:txBody>
      </p:sp>
    </p:spTree>
    <p:extLst>
      <p:ext uri="{BB962C8B-B14F-4D97-AF65-F5344CB8AC3E}">
        <p14:creationId xmlns:p14="http://schemas.microsoft.com/office/powerpoint/2010/main" val="393980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0EDD-576A-4ED3-AF6F-5CF0682A08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D1FA1C-9B13-479E-BFAD-6BF03CD6D5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555FAF-2B2A-4858-B529-E962897EEE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085431-1C35-4DB1-B80F-2DB1437A9863}"/>
              </a:ext>
            </a:extLst>
          </p:cNvPr>
          <p:cNvSpPr>
            <a:spLocks noGrp="1"/>
          </p:cNvSpPr>
          <p:nvPr>
            <p:ph type="dt" sz="half" idx="10"/>
          </p:nvPr>
        </p:nvSpPr>
        <p:spPr/>
        <p:txBody>
          <a:bodyPr/>
          <a:lstStyle/>
          <a:p>
            <a:fld id="{566C364E-DE1E-40E8-AFA8-1318A33A390F}" type="datetimeFigureOut">
              <a:rPr lang="en-US" smtClean="0"/>
              <a:t>4/13/2021</a:t>
            </a:fld>
            <a:endParaRPr lang="en-US"/>
          </a:p>
        </p:txBody>
      </p:sp>
      <p:sp>
        <p:nvSpPr>
          <p:cNvPr id="6" name="Footer Placeholder 5">
            <a:extLst>
              <a:ext uri="{FF2B5EF4-FFF2-40B4-BE49-F238E27FC236}">
                <a16:creationId xmlns:a16="http://schemas.microsoft.com/office/drawing/2014/main" id="{6A5A5955-E6CD-4E80-B000-FE4A52F0A3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435E11-A95D-4383-8069-8E1F24861D6E}"/>
              </a:ext>
            </a:extLst>
          </p:cNvPr>
          <p:cNvSpPr>
            <a:spLocks noGrp="1"/>
          </p:cNvSpPr>
          <p:nvPr>
            <p:ph type="sldNum" sz="quarter" idx="12"/>
          </p:nvPr>
        </p:nvSpPr>
        <p:spPr/>
        <p:txBody>
          <a:bodyPr/>
          <a:lstStyle/>
          <a:p>
            <a:fld id="{B6620831-55F4-48F4-8ABA-B1EFF55167F7}" type="slidenum">
              <a:rPr lang="en-US" smtClean="0"/>
              <a:t>‹#›</a:t>
            </a:fld>
            <a:endParaRPr lang="en-US"/>
          </a:p>
        </p:txBody>
      </p:sp>
    </p:spTree>
    <p:extLst>
      <p:ext uri="{BB962C8B-B14F-4D97-AF65-F5344CB8AC3E}">
        <p14:creationId xmlns:p14="http://schemas.microsoft.com/office/powerpoint/2010/main" val="35960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0356E-90E3-41FF-B2FA-27E128882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9BBE39-BA41-4D11-9837-CDFC0A3A1A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FBDA24-B28C-486E-9B66-F0889824E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708961-4332-451F-B3F4-0F0A737249E0}"/>
              </a:ext>
            </a:extLst>
          </p:cNvPr>
          <p:cNvSpPr>
            <a:spLocks noGrp="1"/>
          </p:cNvSpPr>
          <p:nvPr>
            <p:ph type="dt" sz="half" idx="10"/>
          </p:nvPr>
        </p:nvSpPr>
        <p:spPr/>
        <p:txBody>
          <a:bodyPr/>
          <a:lstStyle/>
          <a:p>
            <a:fld id="{566C364E-DE1E-40E8-AFA8-1318A33A390F}" type="datetimeFigureOut">
              <a:rPr lang="en-US" smtClean="0"/>
              <a:t>4/13/2021</a:t>
            </a:fld>
            <a:endParaRPr lang="en-US"/>
          </a:p>
        </p:txBody>
      </p:sp>
      <p:sp>
        <p:nvSpPr>
          <p:cNvPr id="6" name="Footer Placeholder 5">
            <a:extLst>
              <a:ext uri="{FF2B5EF4-FFF2-40B4-BE49-F238E27FC236}">
                <a16:creationId xmlns:a16="http://schemas.microsoft.com/office/drawing/2014/main" id="{15AF58BB-0EF2-4F84-A4A7-66A027C7E8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5D22D-316A-4217-BDBC-7EB50EC72698}"/>
              </a:ext>
            </a:extLst>
          </p:cNvPr>
          <p:cNvSpPr>
            <a:spLocks noGrp="1"/>
          </p:cNvSpPr>
          <p:nvPr>
            <p:ph type="sldNum" sz="quarter" idx="12"/>
          </p:nvPr>
        </p:nvSpPr>
        <p:spPr/>
        <p:txBody>
          <a:bodyPr/>
          <a:lstStyle/>
          <a:p>
            <a:fld id="{B6620831-55F4-48F4-8ABA-B1EFF55167F7}" type="slidenum">
              <a:rPr lang="en-US" smtClean="0"/>
              <a:t>‹#›</a:t>
            </a:fld>
            <a:endParaRPr lang="en-US"/>
          </a:p>
        </p:txBody>
      </p:sp>
    </p:spTree>
    <p:extLst>
      <p:ext uri="{BB962C8B-B14F-4D97-AF65-F5344CB8AC3E}">
        <p14:creationId xmlns:p14="http://schemas.microsoft.com/office/powerpoint/2010/main" val="263115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F69DF5-081A-494C-B25B-032FE332DB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FDF834-C2BA-4203-93E4-BA7DA1BA47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F7EAEF-3637-4AF5-9EDE-EF06009A54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6C364E-DE1E-40E8-AFA8-1318A33A390F}" type="datetimeFigureOut">
              <a:rPr lang="en-US" smtClean="0"/>
              <a:t>4/13/2021</a:t>
            </a:fld>
            <a:endParaRPr lang="en-US"/>
          </a:p>
        </p:txBody>
      </p:sp>
      <p:sp>
        <p:nvSpPr>
          <p:cNvPr id="5" name="Footer Placeholder 4">
            <a:extLst>
              <a:ext uri="{FF2B5EF4-FFF2-40B4-BE49-F238E27FC236}">
                <a16:creationId xmlns:a16="http://schemas.microsoft.com/office/drawing/2014/main" id="{5CCEBB1C-CBC5-4DE9-9AB0-E1AD02BFE0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4858B8-A981-4395-ADE0-E5DDF13158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20831-55F4-48F4-8ABA-B1EFF55167F7}" type="slidenum">
              <a:rPr lang="en-US" smtClean="0"/>
              <a:t>‹#›</a:t>
            </a:fld>
            <a:endParaRPr lang="en-US"/>
          </a:p>
        </p:txBody>
      </p:sp>
    </p:spTree>
    <p:extLst>
      <p:ext uri="{BB962C8B-B14F-4D97-AF65-F5344CB8AC3E}">
        <p14:creationId xmlns:p14="http://schemas.microsoft.com/office/powerpoint/2010/main" val="1044047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irs.gov/forms-pubs/about-form-104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thetaxbook.com/updates/TheTaxBook/Client%20Tax%20Tools/Recovery%20Rebate%20Credit%20Worksheet.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irs.treasury.gov/freetaxprep/jsp/vita.jsp?zip=11105&amp;lat=40.7787902&amp;lng=-73.9065883&amp;radius=5" TargetMode="External"/><Relationship Id="rId2" Type="http://schemas.openxmlformats.org/officeDocument/2006/relationships/hyperlink" Target="https://www1.nyc.gov/site/dca/consumers/file-your-taxes.p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irs.gov/e-file-providers/free-file-fillable-form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tax.ny.gov/pit/file/residents.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157D42-B807-4A7C-9502-1D9D735A271A}"/>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TAXES, TAXES, TAXES</a:t>
            </a:r>
          </a:p>
        </p:txBody>
      </p:sp>
      <p:sp>
        <p:nvSpPr>
          <p:cNvPr id="3" name="Subtitle 2">
            <a:extLst>
              <a:ext uri="{FF2B5EF4-FFF2-40B4-BE49-F238E27FC236}">
                <a16:creationId xmlns:a16="http://schemas.microsoft.com/office/drawing/2014/main" id="{4FD8C78D-B459-499E-98FD-C7BB3FD18184}"/>
              </a:ext>
            </a:extLst>
          </p:cNvPr>
          <p:cNvSpPr>
            <a:spLocks noGrp="1"/>
          </p:cNvSpPr>
          <p:nvPr>
            <p:ph type="subTitle" idx="1"/>
          </p:nvPr>
        </p:nvSpPr>
        <p:spPr>
          <a:xfrm>
            <a:off x="3045368" y="4074718"/>
            <a:ext cx="6105194" cy="682079"/>
          </a:xfrm>
        </p:spPr>
        <p:txBody>
          <a:bodyPr>
            <a:normAutofit fontScale="85000" lnSpcReduction="20000"/>
          </a:bodyPr>
          <a:lstStyle/>
          <a:p>
            <a:r>
              <a:rPr lang="en-US" dirty="0">
                <a:solidFill>
                  <a:srgbClr val="FFFFFF"/>
                </a:solidFill>
              </a:rPr>
              <a:t>Tom Osborne</a:t>
            </a:r>
          </a:p>
          <a:p>
            <a:r>
              <a:rPr lang="en-US" dirty="0">
                <a:solidFill>
                  <a:srgbClr val="FFFFFF"/>
                </a:solidFill>
              </a:rPr>
              <a:t>April 12, 2021</a:t>
            </a:r>
          </a:p>
          <a:p>
            <a:endParaRPr lang="en-US" dirty="0">
              <a:solidFill>
                <a:srgbClr val="FFFFFF"/>
              </a:solidFill>
            </a:endParaRPr>
          </a:p>
        </p:txBody>
      </p:sp>
    </p:spTree>
    <p:extLst>
      <p:ext uri="{BB962C8B-B14F-4D97-AF65-F5344CB8AC3E}">
        <p14:creationId xmlns:p14="http://schemas.microsoft.com/office/powerpoint/2010/main" val="3344186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p:txBody>
          <a:bodyPr/>
          <a:lstStyle/>
          <a:p>
            <a:r>
              <a:rPr lang="en-US" b="1" i="1" dirty="0"/>
              <a:t>Special Circumstances When You Must File</a:t>
            </a:r>
          </a:p>
        </p:txBody>
      </p:sp>
      <p:pic>
        <p:nvPicPr>
          <p:cNvPr id="5" name="Content Placeholder 4">
            <a:extLst>
              <a:ext uri="{FF2B5EF4-FFF2-40B4-BE49-F238E27FC236}">
                <a16:creationId xmlns:a16="http://schemas.microsoft.com/office/drawing/2014/main" id="{363962C0-504D-4402-9BF7-FD010757F8EC}"/>
              </a:ext>
            </a:extLst>
          </p:cNvPr>
          <p:cNvPicPr>
            <a:picLocks noGrp="1" noChangeAspect="1"/>
          </p:cNvPicPr>
          <p:nvPr>
            <p:ph idx="1"/>
          </p:nvPr>
        </p:nvPicPr>
        <p:blipFill>
          <a:blip r:embed="rId2"/>
          <a:stretch>
            <a:fillRect/>
          </a:stretch>
        </p:blipFill>
        <p:spPr>
          <a:xfrm>
            <a:off x="1464816" y="1466850"/>
            <a:ext cx="9126984" cy="5026025"/>
          </a:xfrm>
        </p:spPr>
      </p:pic>
    </p:spTree>
    <p:extLst>
      <p:ext uri="{BB962C8B-B14F-4D97-AF65-F5344CB8AC3E}">
        <p14:creationId xmlns:p14="http://schemas.microsoft.com/office/powerpoint/2010/main" val="2684735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BA5CB2-7546-4003-90B4-7B34A4A8505F}"/>
              </a:ext>
            </a:extLst>
          </p:cNvPr>
          <p:cNvSpPr>
            <a:spLocks noGrp="1"/>
          </p:cNvSpPr>
          <p:nvPr>
            <p:ph type="title"/>
          </p:nvPr>
        </p:nvSpPr>
        <p:spPr>
          <a:xfrm>
            <a:off x="804672" y="640080"/>
            <a:ext cx="3282696" cy="5257800"/>
          </a:xfrm>
        </p:spPr>
        <p:txBody>
          <a:bodyPr>
            <a:normAutofit/>
          </a:bodyPr>
          <a:lstStyle/>
          <a:p>
            <a:r>
              <a:rPr lang="en-US" b="1" i="1">
                <a:solidFill>
                  <a:schemeClr val="bg1"/>
                </a:solidFill>
              </a:rPr>
              <a:t>Must versus Should….</a:t>
            </a:r>
          </a:p>
        </p:txBody>
      </p:sp>
      <p:sp>
        <p:nvSpPr>
          <p:cNvPr id="3" name="Content Placeholder 2">
            <a:extLst>
              <a:ext uri="{FF2B5EF4-FFF2-40B4-BE49-F238E27FC236}">
                <a16:creationId xmlns:a16="http://schemas.microsoft.com/office/drawing/2014/main" id="{5FA52652-EBE1-45C5-84B2-CB6B6931EC47}"/>
              </a:ext>
            </a:extLst>
          </p:cNvPr>
          <p:cNvSpPr>
            <a:spLocks noGrp="1"/>
          </p:cNvSpPr>
          <p:nvPr>
            <p:ph idx="1"/>
          </p:nvPr>
        </p:nvSpPr>
        <p:spPr>
          <a:xfrm>
            <a:off x="5358384" y="640081"/>
            <a:ext cx="6024654" cy="5257800"/>
          </a:xfrm>
        </p:spPr>
        <p:txBody>
          <a:bodyPr anchor="ctr">
            <a:normAutofit/>
          </a:bodyPr>
          <a:lstStyle/>
          <a:p>
            <a:r>
              <a:rPr lang="en-US" sz="2200" b="1">
                <a:highlight>
                  <a:srgbClr val="FFFF00"/>
                </a:highlight>
              </a:rPr>
              <a:t>Even if you don’t HAVE to file a return, there are times when you should anyway.</a:t>
            </a:r>
          </a:p>
          <a:p>
            <a:pPr lvl="1"/>
            <a:r>
              <a:rPr lang="en-US" sz="2200" b="1"/>
              <a:t>You had a job and taxes were withheld, income was below the required reporting, but you may be eligible for a refund</a:t>
            </a:r>
          </a:p>
          <a:p>
            <a:pPr lvl="1"/>
            <a:endParaRPr lang="en-US" sz="2200" b="1"/>
          </a:p>
          <a:p>
            <a:pPr lvl="1"/>
            <a:r>
              <a:rPr lang="en-US" sz="2200" b="1"/>
              <a:t>You may be eligible for some tax credits (like Earned Income Credit).  You can get a refund for much more than you paid in taxes.</a:t>
            </a:r>
          </a:p>
          <a:p>
            <a:pPr lvl="1"/>
            <a:endParaRPr lang="en-US" sz="2200" b="1"/>
          </a:p>
          <a:p>
            <a:pPr lvl="1"/>
            <a:r>
              <a:rPr lang="en-US" sz="2200" b="1"/>
              <a:t>IRS will never penalize you for filing when it’s not necessary.  They </a:t>
            </a:r>
            <a:r>
              <a:rPr lang="en-US" sz="2200" b="1" i="1"/>
              <a:t>WILL </a:t>
            </a:r>
            <a:r>
              <a:rPr lang="en-US" sz="2200" b="1"/>
              <a:t>penalize you for NOT filing when you’re supposed to. </a:t>
            </a:r>
          </a:p>
        </p:txBody>
      </p:sp>
    </p:spTree>
    <p:extLst>
      <p:ext uri="{BB962C8B-B14F-4D97-AF65-F5344CB8AC3E}">
        <p14:creationId xmlns:p14="http://schemas.microsoft.com/office/powerpoint/2010/main" val="2479902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p:txBody>
          <a:bodyPr/>
          <a:lstStyle/>
          <a:p>
            <a:r>
              <a:rPr lang="en-US" b="1" i="1" dirty="0"/>
              <a:t>So, I need to file. Now what?</a:t>
            </a:r>
          </a:p>
        </p:txBody>
      </p:sp>
      <p:sp>
        <p:nvSpPr>
          <p:cNvPr id="3" name="Content Placeholder 2">
            <a:extLst>
              <a:ext uri="{FF2B5EF4-FFF2-40B4-BE49-F238E27FC236}">
                <a16:creationId xmlns:a16="http://schemas.microsoft.com/office/drawing/2014/main" id="{2917358F-320A-4477-8D99-E736CD302256}"/>
              </a:ext>
            </a:extLst>
          </p:cNvPr>
          <p:cNvSpPr>
            <a:spLocks noGrp="1"/>
          </p:cNvSpPr>
          <p:nvPr>
            <p:ph idx="1"/>
          </p:nvPr>
        </p:nvSpPr>
        <p:spPr/>
        <p:txBody>
          <a:bodyPr>
            <a:normAutofit lnSpcReduction="10000"/>
          </a:bodyPr>
          <a:lstStyle/>
          <a:p>
            <a:r>
              <a:rPr lang="en-US" b="1" dirty="0"/>
              <a:t>Complete Income Tax Forms</a:t>
            </a:r>
          </a:p>
          <a:p>
            <a:pPr lvl="1"/>
            <a:r>
              <a:rPr lang="en-US" dirty="0"/>
              <a:t>Form 1040 to report income and calculate taxes owed</a:t>
            </a:r>
          </a:p>
          <a:p>
            <a:pPr lvl="1"/>
            <a:r>
              <a:rPr lang="en-US" dirty="0"/>
              <a:t>Schedules apply based upon your situation.  Below are the most common:</a:t>
            </a:r>
          </a:p>
          <a:p>
            <a:pPr lvl="2"/>
            <a:r>
              <a:rPr lang="en-US" dirty="0"/>
              <a:t>Schedule 1 – Additional Income and Adjustments (includes business income and unemployment)</a:t>
            </a:r>
          </a:p>
          <a:p>
            <a:pPr lvl="2"/>
            <a:r>
              <a:rPr lang="en-US" dirty="0"/>
              <a:t>Schedule A  - Itemized Deductions </a:t>
            </a:r>
          </a:p>
          <a:p>
            <a:pPr lvl="2"/>
            <a:r>
              <a:rPr lang="en-US" dirty="0"/>
              <a:t>Schedule B – Interest and Ordinary Dividends</a:t>
            </a:r>
          </a:p>
          <a:p>
            <a:pPr lvl="2"/>
            <a:r>
              <a:rPr lang="en-US" dirty="0"/>
              <a:t>Schedule C – Profit or Loss From Business</a:t>
            </a:r>
          </a:p>
          <a:p>
            <a:r>
              <a:rPr lang="en-US" b="1" dirty="0"/>
              <a:t>Where Can I Get Tax Forms?</a:t>
            </a:r>
          </a:p>
          <a:p>
            <a:pPr lvl="1"/>
            <a:r>
              <a:rPr lang="en-US" dirty="0"/>
              <a:t>Library</a:t>
            </a:r>
          </a:p>
          <a:p>
            <a:pPr lvl="1"/>
            <a:r>
              <a:rPr lang="en-US" dirty="0"/>
              <a:t>Post Office</a:t>
            </a:r>
          </a:p>
          <a:p>
            <a:pPr lvl="1"/>
            <a:r>
              <a:rPr lang="en-US" dirty="0">
                <a:hlinkClick r:id="rId2"/>
              </a:rPr>
              <a:t>https://www.irs.gov/forms-pubs/about-form-1040</a:t>
            </a:r>
            <a:endParaRPr lang="en-US" dirty="0"/>
          </a:p>
          <a:p>
            <a:pPr lvl="1"/>
            <a:endParaRPr lang="en-US" dirty="0"/>
          </a:p>
        </p:txBody>
      </p:sp>
    </p:spTree>
    <p:extLst>
      <p:ext uri="{BB962C8B-B14F-4D97-AF65-F5344CB8AC3E}">
        <p14:creationId xmlns:p14="http://schemas.microsoft.com/office/powerpoint/2010/main" val="304412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51104C-588E-4002-9A9C-DA80AF692363}"/>
              </a:ext>
            </a:extLst>
          </p:cNvPr>
          <p:cNvPicPr/>
          <p:nvPr/>
        </p:nvPicPr>
        <p:blipFill>
          <a:blip r:embed="rId2"/>
          <a:stretch>
            <a:fillRect/>
          </a:stretch>
        </p:blipFill>
        <p:spPr>
          <a:xfrm>
            <a:off x="247650" y="238125"/>
            <a:ext cx="5762624" cy="6229350"/>
          </a:xfrm>
          <a:prstGeom prst="rect">
            <a:avLst/>
          </a:prstGeom>
        </p:spPr>
      </p:pic>
      <p:pic>
        <p:nvPicPr>
          <p:cNvPr id="5" name="Picture 4">
            <a:extLst>
              <a:ext uri="{FF2B5EF4-FFF2-40B4-BE49-F238E27FC236}">
                <a16:creationId xmlns:a16="http://schemas.microsoft.com/office/drawing/2014/main" id="{BB4EE23D-B1B2-4058-A861-56F4D30F69C1}"/>
              </a:ext>
            </a:extLst>
          </p:cNvPr>
          <p:cNvPicPr/>
          <p:nvPr/>
        </p:nvPicPr>
        <p:blipFill>
          <a:blip r:embed="rId3"/>
          <a:stretch>
            <a:fillRect/>
          </a:stretch>
        </p:blipFill>
        <p:spPr>
          <a:xfrm>
            <a:off x="5915024" y="238125"/>
            <a:ext cx="5886449" cy="6229350"/>
          </a:xfrm>
          <a:prstGeom prst="rect">
            <a:avLst/>
          </a:prstGeom>
        </p:spPr>
      </p:pic>
    </p:spTree>
    <p:extLst>
      <p:ext uri="{BB962C8B-B14F-4D97-AF65-F5344CB8AC3E}">
        <p14:creationId xmlns:p14="http://schemas.microsoft.com/office/powerpoint/2010/main" val="1033578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p:txBody>
          <a:bodyPr/>
          <a:lstStyle/>
          <a:p>
            <a:r>
              <a:rPr lang="en-US" b="1" i="1" dirty="0"/>
              <a:t>Standard Deduction And Dependents</a:t>
            </a:r>
          </a:p>
        </p:txBody>
      </p:sp>
      <p:sp>
        <p:nvSpPr>
          <p:cNvPr id="3" name="Content Placeholder 2">
            <a:extLst>
              <a:ext uri="{FF2B5EF4-FFF2-40B4-BE49-F238E27FC236}">
                <a16:creationId xmlns:a16="http://schemas.microsoft.com/office/drawing/2014/main" id="{2917358F-320A-4477-8D99-E736CD302256}"/>
              </a:ext>
            </a:extLst>
          </p:cNvPr>
          <p:cNvSpPr>
            <a:spLocks noGrp="1"/>
          </p:cNvSpPr>
          <p:nvPr>
            <p:ph idx="1"/>
          </p:nvPr>
        </p:nvSpPr>
        <p:spPr/>
        <p:txBody>
          <a:bodyPr>
            <a:normAutofit/>
          </a:bodyPr>
          <a:lstStyle/>
          <a:p>
            <a:r>
              <a:rPr lang="en-US" b="1" dirty="0"/>
              <a:t>Most of you are probably a dependent </a:t>
            </a:r>
          </a:p>
          <a:p>
            <a:r>
              <a:rPr lang="en-US" b="1" dirty="0"/>
              <a:t>IRS has detailed criteria for who is considered a dependent </a:t>
            </a:r>
          </a:p>
          <a:p>
            <a:r>
              <a:rPr lang="en-US" b="1" dirty="0"/>
              <a:t>Dependents can still file taxes, but may not be able to claim the entire amount of the standard deduction (see worksheet) </a:t>
            </a:r>
          </a:p>
          <a:p>
            <a:endParaRPr lang="en-US" b="1" dirty="0"/>
          </a:p>
          <a:p>
            <a:pPr lvl="1"/>
            <a:endParaRPr lang="en-US" dirty="0"/>
          </a:p>
        </p:txBody>
      </p:sp>
      <p:pic>
        <p:nvPicPr>
          <p:cNvPr id="5" name="Picture 4">
            <a:extLst>
              <a:ext uri="{FF2B5EF4-FFF2-40B4-BE49-F238E27FC236}">
                <a16:creationId xmlns:a16="http://schemas.microsoft.com/office/drawing/2014/main" id="{3E366EE2-A04C-4F9E-814F-E489FDAD7E30}"/>
              </a:ext>
            </a:extLst>
          </p:cNvPr>
          <p:cNvPicPr>
            <a:picLocks noChangeAspect="1"/>
          </p:cNvPicPr>
          <p:nvPr/>
        </p:nvPicPr>
        <p:blipFill>
          <a:blip r:embed="rId2"/>
          <a:stretch>
            <a:fillRect/>
          </a:stretch>
        </p:blipFill>
        <p:spPr>
          <a:xfrm>
            <a:off x="838200" y="3962399"/>
            <a:ext cx="10515599" cy="2214563"/>
          </a:xfrm>
          <a:prstGeom prst="rect">
            <a:avLst/>
          </a:prstGeom>
        </p:spPr>
      </p:pic>
    </p:spTree>
    <p:extLst>
      <p:ext uri="{BB962C8B-B14F-4D97-AF65-F5344CB8AC3E}">
        <p14:creationId xmlns:p14="http://schemas.microsoft.com/office/powerpoint/2010/main" val="1467225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p:txBody>
          <a:bodyPr/>
          <a:lstStyle/>
          <a:p>
            <a:r>
              <a:rPr lang="en-US" b="1" i="1" dirty="0"/>
              <a:t>Income </a:t>
            </a:r>
          </a:p>
        </p:txBody>
      </p:sp>
      <p:sp>
        <p:nvSpPr>
          <p:cNvPr id="3" name="Content Placeholder 2">
            <a:extLst>
              <a:ext uri="{FF2B5EF4-FFF2-40B4-BE49-F238E27FC236}">
                <a16:creationId xmlns:a16="http://schemas.microsoft.com/office/drawing/2014/main" id="{2917358F-320A-4477-8D99-E736CD302256}"/>
              </a:ext>
            </a:extLst>
          </p:cNvPr>
          <p:cNvSpPr>
            <a:spLocks noGrp="1"/>
          </p:cNvSpPr>
          <p:nvPr>
            <p:ph idx="1"/>
          </p:nvPr>
        </p:nvSpPr>
        <p:spPr/>
        <p:txBody>
          <a:bodyPr>
            <a:normAutofit/>
          </a:bodyPr>
          <a:lstStyle/>
          <a:p>
            <a:r>
              <a:rPr lang="en-US" sz="2400" b="1" dirty="0"/>
              <a:t>Add up amounts from W-2 forms, 1099 forms </a:t>
            </a:r>
          </a:p>
          <a:p>
            <a:r>
              <a:rPr lang="en-US" sz="2400" b="1" dirty="0"/>
              <a:t>Instructions on the W-2, 1099 will tell you how to classify the income </a:t>
            </a:r>
          </a:p>
          <a:p>
            <a:r>
              <a:rPr lang="en-US" sz="2400" b="1" dirty="0"/>
              <a:t>Rule of thumb- if you don’t know what it is, it probably doesn’t apply to you</a:t>
            </a:r>
          </a:p>
          <a:p>
            <a:endParaRPr lang="en-US" b="1" dirty="0"/>
          </a:p>
          <a:p>
            <a:pPr lvl="1"/>
            <a:endParaRPr lang="en-US" dirty="0"/>
          </a:p>
        </p:txBody>
      </p:sp>
      <p:pic>
        <p:nvPicPr>
          <p:cNvPr id="6" name="Picture 5">
            <a:extLst>
              <a:ext uri="{FF2B5EF4-FFF2-40B4-BE49-F238E27FC236}">
                <a16:creationId xmlns:a16="http://schemas.microsoft.com/office/drawing/2014/main" id="{F908B221-80F8-4521-8A4F-2FB0601D4BDC}"/>
              </a:ext>
            </a:extLst>
          </p:cNvPr>
          <p:cNvPicPr>
            <a:picLocks noChangeAspect="1"/>
          </p:cNvPicPr>
          <p:nvPr/>
        </p:nvPicPr>
        <p:blipFill>
          <a:blip r:embed="rId2"/>
          <a:stretch>
            <a:fillRect/>
          </a:stretch>
        </p:blipFill>
        <p:spPr>
          <a:xfrm>
            <a:off x="1066800" y="3838575"/>
            <a:ext cx="10086975" cy="2209800"/>
          </a:xfrm>
          <a:prstGeom prst="rect">
            <a:avLst/>
          </a:prstGeom>
        </p:spPr>
      </p:pic>
    </p:spTree>
    <p:extLst>
      <p:ext uri="{BB962C8B-B14F-4D97-AF65-F5344CB8AC3E}">
        <p14:creationId xmlns:p14="http://schemas.microsoft.com/office/powerpoint/2010/main" val="3189102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p:txBody>
          <a:bodyPr/>
          <a:lstStyle/>
          <a:p>
            <a:r>
              <a:rPr lang="en-US" b="1" i="1" dirty="0"/>
              <a:t>Deductions</a:t>
            </a:r>
          </a:p>
        </p:txBody>
      </p:sp>
      <p:sp>
        <p:nvSpPr>
          <p:cNvPr id="3" name="Content Placeholder 2">
            <a:extLst>
              <a:ext uri="{FF2B5EF4-FFF2-40B4-BE49-F238E27FC236}">
                <a16:creationId xmlns:a16="http://schemas.microsoft.com/office/drawing/2014/main" id="{2917358F-320A-4477-8D99-E736CD302256}"/>
              </a:ext>
            </a:extLst>
          </p:cNvPr>
          <p:cNvSpPr>
            <a:spLocks noGrp="1"/>
          </p:cNvSpPr>
          <p:nvPr>
            <p:ph idx="1"/>
          </p:nvPr>
        </p:nvSpPr>
        <p:spPr>
          <a:xfrm>
            <a:off x="838200" y="1543050"/>
            <a:ext cx="10515600" cy="4633913"/>
          </a:xfrm>
        </p:spPr>
        <p:txBody>
          <a:bodyPr>
            <a:normAutofit/>
          </a:bodyPr>
          <a:lstStyle/>
          <a:p>
            <a:r>
              <a:rPr lang="en-US" sz="2400" b="1" dirty="0"/>
              <a:t>What can I subtract from my income:  </a:t>
            </a:r>
          </a:p>
          <a:p>
            <a:pPr lvl="1"/>
            <a:r>
              <a:rPr lang="en-US" sz="2000" b="1" dirty="0"/>
              <a:t>Educator Expenses, Self Employment Tax, Health Savings Account, IRA Deduction, Student Loan Interest, Tuition and Fee Deduction, etc.</a:t>
            </a:r>
          </a:p>
          <a:p>
            <a:r>
              <a:rPr lang="en-US" sz="2400" b="1" dirty="0"/>
              <a:t>Standard Deduction:</a:t>
            </a:r>
          </a:p>
          <a:p>
            <a:pPr lvl="1"/>
            <a:r>
              <a:rPr lang="en-US" sz="2000" b="1" dirty="0"/>
              <a:t>Single = $12,400</a:t>
            </a:r>
          </a:p>
          <a:p>
            <a:r>
              <a:rPr lang="en-US" sz="2400" b="1" dirty="0"/>
              <a:t>Should I Itemize?  Which is better?</a:t>
            </a:r>
          </a:p>
          <a:p>
            <a:endParaRPr lang="en-US" b="1" dirty="0"/>
          </a:p>
          <a:p>
            <a:pPr lvl="1"/>
            <a:endParaRPr lang="en-US" b="1" dirty="0"/>
          </a:p>
          <a:p>
            <a:pPr lvl="1"/>
            <a:endParaRPr lang="en-US" dirty="0"/>
          </a:p>
        </p:txBody>
      </p:sp>
      <p:pic>
        <p:nvPicPr>
          <p:cNvPr id="5" name="Picture 4">
            <a:extLst>
              <a:ext uri="{FF2B5EF4-FFF2-40B4-BE49-F238E27FC236}">
                <a16:creationId xmlns:a16="http://schemas.microsoft.com/office/drawing/2014/main" id="{63AF53E4-DE2C-4199-A643-33881713A36C}"/>
              </a:ext>
            </a:extLst>
          </p:cNvPr>
          <p:cNvPicPr>
            <a:picLocks noChangeAspect="1"/>
          </p:cNvPicPr>
          <p:nvPr/>
        </p:nvPicPr>
        <p:blipFill>
          <a:blip r:embed="rId2"/>
          <a:stretch>
            <a:fillRect/>
          </a:stretch>
        </p:blipFill>
        <p:spPr>
          <a:xfrm>
            <a:off x="1476375" y="4371975"/>
            <a:ext cx="9048750" cy="1609725"/>
          </a:xfrm>
          <a:prstGeom prst="rect">
            <a:avLst/>
          </a:prstGeom>
        </p:spPr>
      </p:pic>
    </p:spTree>
    <p:extLst>
      <p:ext uri="{BB962C8B-B14F-4D97-AF65-F5344CB8AC3E}">
        <p14:creationId xmlns:p14="http://schemas.microsoft.com/office/powerpoint/2010/main" val="1459973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p:txBody>
          <a:bodyPr/>
          <a:lstStyle/>
          <a:p>
            <a:r>
              <a:rPr lang="en-US" b="1" i="1" dirty="0"/>
              <a:t>Tax Withholding </a:t>
            </a:r>
          </a:p>
        </p:txBody>
      </p:sp>
      <p:sp>
        <p:nvSpPr>
          <p:cNvPr id="3" name="Content Placeholder 2">
            <a:extLst>
              <a:ext uri="{FF2B5EF4-FFF2-40B4-BE49-F238E27FC236}">
                <a16:creationId xmlns:a16="http://schemas.microsoft.com/office/drawing/2014/main" id="{2917358F-320A-4477-8D99-E736CD302256}"/>
              </a:ext>
            </a:extLst>
          </p:cNvPr>
          <p:cNvSpPr>
            <a:spLocks noGrp="1"/>
          </p:cNvSpPr>
          <p:nvPr>
            <p:ph idx="1"/>
          </p:nvPr>
        </p:nvSpPr>
        <p:spPr>
          <a:xfrm>
            <a:off x="838200" y="1543050"/>
            <a:ext cx="10515600" cy="4633913"/>
          </a:xfrm>
        </p:spPr>
        <p:txBody>
          <a:bodyPr>
            <a:normAutofit/>
          </a:bodyPr>
          <a:lstStyle/>
          <a:p>
            <a:r>
              <a:rPr lang="en-US" sz="2400" b="1" dirty="0"/>
              <a:t>Taken right from the W-2 Forms, 1099 Forms</a:t>
            </a:r>
          </a:p>
          <a:p>
            <a:r>
              <a:rPr lang="en-US" sz="2400" b="1" dirty="0"/>
              <a:t>With tax credits, you may get more money back than was taken in taxes </a:t>
            </a:r>
          </a:p>
          <a:p>
            <a:r>
              <a:rPr lang="en-US" sz="2400" b="1" dirty="0"/>
              <a:t>Over 75% of Americans will get a refund (so more money was withheld than was owed)</a:t>
            </a:r>
          </a:p>
          <a:p>
            <a:pPr lvl="1"/>
            <a:endParaRPr lang="en-US" dirty="0"/>
          </a:p>
        </p:txBody>
      </p:sp>
      <p:pic>
        <p:nvPicPr>
          <p:cNvPr id="6" name="Picture 5">
            <a:extLst>
              <a:ext uri="{FF2B5EF4-FFF2-40B4-BE49-F238E27FC236}">
                <a16:creationId xmlns:a16="http://schemas.microsoft.com/office/drawing/2014/main" id="{AC584588-95F0-48AE-84D4-7F0ECF95A866}"/>
              </a:ext>
            </a:extLst>
          </p:cNvPr>
          <p:cNvPicPr>
            <a:picLocks noChangeAspect="1"/>
          </p:cNvPicPr>
          <p:nvPr/>
        </p:nvPicPr>
        <p:blipFill>
          <a:blip r:embed="rId2"/>
          <a:stretch>
            <a:fillRect/>
          </a:stretch>
        </p:blipFill>
        <p:spPr>
          <a:xfrm>
            <a:off x="1228726" y="3860006"/>
            <a:ext cx="9658350" cy="1838324"/>
          </a:xfrm>
          <a:prstGeom prst="rect">
            <a:avLst/>
          </a:prstGeom>
        </p:spPr>
      </p:pic>
    </p:spTree>
    <p:extLst>
      <p:ext uri="{BB962C8B-B14F-4D97-AF65-F5344CB8AC3E}">
        <p14:creationId xmlns:p14="http://schemas.microsoft.com/office/powerpoint/2010/main" val="829866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7010-AD63-49C3-9827-101DF14C35A5}"/>
              </a:ext>
            </a:extLst>
          </p:cNvPr>
          <p:cNvSpPr>
            <a:spLocks noGrp="1"/>
          </p:cNvSpPr>
          <p:nvPr>
            <p:ph type="title"/>
          </p:nvPr>
        </p:nvSpPr>
        <p:spPr/>
        <p:txBody>
          <a:bodyPr/>
          <a:lstStyle/>
          <a:p>
            <a:r>
              <a:rPr lang="en-US" b="1" i="1" dirty="0"/>
              <a:t>2020, A Year Like No Other</a:t>
            </a:r>
          </a:p>
        </p:txBody>
      </p:sp>
      <p:sp>
        <p:nvSpPr>
          <p:cNvPr id="3" name="Content Placeholder 2">
            <a:extLst>
              <a:ext uri="{FF2B5EF4-FFF2-40B4-BE49-F238E27FC236}">
                <a16:creationId xmlns:a16="http://schemas.microsoft.com/office/drawing/2014/main" id="{6152B12C-C038-4C94-A43E-2B73703E9428}"/>
              </a:ext>
            </a:extLst>
          </p:cNvPr>
          <p:cNvSpPr>
            <a:spLocks noGrp="1"/>
          </p:cNvSpPr>
          <p:nvPr>
            <p:ph idx="1"/>
          </p:nvPr>
        </p:nvSpPr>
        <p:spPr>
          <a:xfrm>
            <a:off x="838200" y="1414021"/>
            <a:ext cx="10515600" cy="5078854"/>
          </a:xfrm>
        </p:spPr>
        <p:txBody>
          <a:bodyPr>
            <a:normAutofit/>
          </a:bodyPr>
          <a:lstStyle/>
          <a:p>
            <a:r>
              <a:rPr lang="en-US" sz="2000" b="1" dirty="0"/>
              <a:t>I received a stimulus check in 2020.  Do I have to pay taxes on it?</a:t>
            </a:r>
          </a:p>
          <a:p>
            <a:pPr lvl="1"/>
            <a:r>
              <a:rPr lang="en-US" sz="2000" i="1" dirty="0"/>
              <a:t>Answer:  No, you do not have to claim your stimulus check on your taxes.</a:t>
            </a:r>
          </a:p>
          <a:p>
            <a:endParaRPr lang="en-US" sz="2000" dirty="0"/>
          </a:p>
          <a:p>
            <a:r>
              <a:rPr lang="en-US" sz="2000" b="1" dirty="0"/>
              <a:t>I should have gotten a stimulus check, but I never received it.  Can I still get a stimulus check?</a:t>
            </a:r>
          </a:p>
          <a:p>
            <a:pPr lvl="1"/>
            <a:r>
              <a:rPr lang="en-US" sz="2000" i="1" dirty="0"/>
              <a:t>Answer:  you can still get the benefit by claiming a “rebate recovery credit” on your 2020 tax return.  It will count as a credit against your 2020 tax bill.</a:t>
            </a:r>
          </a:p>
          <a:p>
            <a:pPr lvl="1"/>
            <a:r>
              <a:rPr lang="en-US" sz="2000" i="1" dirty="0">
                <a:hlinkClick r:id="rId2"/>
              </a:rPr>
              <a:t>https://www.thetaxbook.com/updates/TheTaxBook/Client%20Tax%20Tools/Recovery%20Rebate%20Credit%20Worksheet.pdf</a:t>
            </a:r>
            <a:endParaRPr lang="en-US" sz="2000" i="1" dirty="0"/>
          </a:p>
          <a:p>
            <a:pPr lvl="1"/>
            <a:endParaRPr lang="en-US" sz="2000" i="1" dirty="0"/>
          </a:p>
          <a:p>
            <a:r>
              <a:rPr lang="en-US" sz="2000" b="1" dirty="0"/>
              <a:t>I received unemployment in 2020.  Is that taxable?</a:t>
            </a:r>
          </a:p>
          <a:p>
            <a:pPr lvl="1"/>
            <a:r>
              <a:rPr lang="en-US" sz="2000" i="1" dirty="0"/>
              <a:t>Answer:  Yes, unemployment benefits are taxable.  </a:t>
            </a:r>
          </a:p>
          <a:p>
            <a:pPr lvl="1"/>
            <a:endParaRPr lang="en-US" sz="2000" i="1" dirty="0"/>
          </a:p>
          <a:p>
            <a:r>
              <a:rPr lang="en-US" sz="2000" b="1" dirty="0"/>
              <a:t>I was out of work for most of 2020.  How does that effect my earned income credit?</a:t>
            </a:r>
          </a:p>
          <a:p>
            <a:pPr lvl="1"/>
            <a:r>
              <a:rPr lang="en-US" sz="2000" i="1" dirty="0"/>
              <a:t>Answer:  You can opt to use your 2019 income totals instead of 2020 income totals</a:t>
            </a:r>
          </a:p>
          <a:p>
            <a:pPr lvl="1"/>
            <a:endParaRPr lang="en-US" i="1" dirty="0"/>
          </a:p>
          <a:p>
            <a:pPr lvl="1"/>
            <a:endParaRPr lang="en-US" i="1" dirty="0"/>
          </a:p>
        </p:txBody>
      </p:sp>
    </p:spTree>
    <p:extLst>
      <p:ext uri="{BB962C8B-B14F-4D97-AF65-F5344CB8AC3E}">
        <p14:creationId xmlns:p14="http://schemas.microsoft.com/office/powerpoint/2010/main" val="1566179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a:xfrm>
            <a:off x="838200" y="365126"/>
            <a:ext cx="10515600" cy="1161834"/>
          </a:xfrm>
        </p:spPr>
        <p:txBody>
          <a:bodyPr/>
          <a:lstStyle/>
          <a:p>
            <a:r>
              <a:rPr lang="en-US" b="1" i="1" dirty="0"/>
              <a:t>Help!</a:t>
            </a:r>
          </a:p>
        </p:txBody>
      </p:sp>
      <p:sp>
        <p:nvSpPr>
          <p:cNvPr id="3" name="Content Placeholder 2">
            <a:extLst>
              <a:ext uri="{FF2B5EF4-FFF2-40B4-BE49-F238E27FC236}">
                <a16:creationId xmlns:a16="http://schemas.microsoft.com/office/drawing/2014/main" id="{2917358F-320A-4477-8D99-E736CD302256}"/>
              </a:ext>
            </a:extLst>
          </p:cNvPr>
          <p:cNvSpPr>
            <a:spLocks noGrp="1"/>
          </p:cNvSpPr>
          <p:nvPr>
            <p:ph idx="1"/>
          </p:nvPr>
        </p:nvSpPr>
        <p:spPr>
          <a:xfrm>
            <a:off x="838200" y="1438183"/>
            <a:ext cx="10515600" cy="5157926"/>
          </a:xfrm>
        </p:spPr>
        <p:txBody>
          <a:bodyPr>
            <a:normAutofit/>
          </a:bodyPr>
          <a:lstStyle/>
          <a:p>
            <a:r>
              <a:rPr lang="en-US" b="1" dirty="0"/>
              <a:t>New York City offers free online tax prep services</a:t>
            </a:r>
            <a:r>
              <a:rPr lang="en-US" dirty="0"/>
              <a:t>	</a:t>
            </a:r>
          </a:p>
          <a:p>
            <a:pPr lvl="1"/>
            <a:r>
              <a:rPr lang="en-US" dirty="0"/>
              <a:t>Income Based, designed for low to middle income taxpayers</a:t>
            </a:r>
          </a:p>
          <a:p>
            <a:pPr lvl="1"/>
            <a:r>
              <a:rPr lang="en-US" dirty="0"/>
              <a:t>Virtual help or in person services</a:t>
            </a:r>
          </a:p>
          <a:p>
            <a:pPr lvl="2"/>
            <a:r>
              <a:rPr lang="en-US" dirty="0">
                <a:hlinkClick r:id="rId2"/>
              </a:rPr>
              <a:t>https://www1.nyc.gov/site/dca/consumers/file-your-taxes.page</a:t>
            </a:r>
            <a:endParaRPr lang="en-US" dirty="0"/>
          </a:p>
          <a:p>
            <a:pPr lvl="2"/>
            <a:endParaRPr lang="en-US" dirty="0"/>
          </a:p>
          <a:p>
            <a:r>
              <a:rPr lang="en-US" b="1" dirty="0"/>
              <a:t>IRS Volunteer Income Tax Assistance Program (VITA) </a:t>
            </a:r>
          </a:p>
          <a:p>
            <a:pPr lvl="1"/>
            <a:r>
              <a:rPr lang="en-US" dirty="0"/>
              <a:t>Income Based, designed for low to middle income taxpayers </a:t>
            </a:r>
          </a:p>
          <a:p>
            <a:pPr lvl="1"/>
            <a:r>
              <a:rPr lang="en-US" dirty="0"/>
              <a:t>Bring valid ID and all your tax forms (W-2, 1099, 1095-etc) with you</a:t>
            </a:r>
          </a:p>
          <a:p>
            <a:pPr lvl="1"/>
            <a:r>
              <a:rPr lang="en-US" b="1" dirty="0"/>
              <a:t>Offers free electronic filing </a:t>
            </a:r>
          </a:p>
          <a:p>
            <a:pPr lvl="2"/>
            <a:r>
              <a:rPr lang="en-US" dirty="0">
                <a:hlinkClick r:id="rId3"/>
              </a:rPr>
              <a:t>https://irs.treasury.gov/freetaxprep/jsp/vita.jsp?zip=11105&amp;lat=40.7787902&amp;lng=-73.9065883&amp;radius=5</a:t>
            </a:r>
            <a:endParaRPr lang="en-US" dirty="0"/>
          </a:p>
          <a:p>
            <a:pPr lvl="2"/>
            <a:endParaRPr lang="en-US" dirty="0"/>
          </a:p>
          <a:p>
            <a:pPr lvl="1"/>
            <a:endParaRPr lang="en-US" dirty="0"/>
          </a:p>
        </p:txBody>
      </p:sp>
    </p:spTree>
    <p:extLst>
      <p:ext uri="{BB962C8B-B14F-4D97-AF65-F5344CB8AC3E}">
        <p14:creationId xmlns:p14="http://schemas.microsoft.com/office/powerpoint/2010/main" val="1308319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p:txBody>
          <a:bodyPr/>
          <a:lstStyle/>
          <a:p>
            <a:r>
              <a:rPr lang="en-US" b="1" i="1" dirty="0"/>
              <a:t>But I don’t know ANYTHING about taxes!</a:t>
            </a:r>
          </a:p>
        </p:txBody>
      </p:sp>
      <p:sp>
        <p:nvSpPr>
          <p:cNvPr id="3" name="Content Placeholder 2">
            <a:extLst>
              <a:ext uri="{FF2B5EF4-FFF2-40B4-BE49-F238E27FC236}">
                <a16:creationId xmlns:a16="http://schemas.microsoft.com/office/drawing/2014/main" id="{2917358F-320A-4477-8D99-E736CD30225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302691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a:xfrm>
            <a:off x="838200" y="365126"/>
            <a:ext cx="10515600" cy="1161834"/>
          </a:xfrm>
        </p:spPr>
        <p:txBody>
          <a:bodyPr/>
          <a:lstStyle/>
          <a:p>
            <a:r>
              <a:rPr lang="en-US" b="1" i="1" dirty="0"/>
              <a:t>Help!</a:t>
            </a:r>
          </a:p>
        </p:txBody>
      </p:sp>
      <p:sp>
        <p:nvSpPr>
          <p:cNvPr id="3" name="Content Placeholder 2">
            <a:extLst>
              <a:ext uri="{FF2B5EF4-FFF2-40B4-BE49-F238E27FC236}">
                <a16:creationId xmlns:a16="http://schemas.microsoft.com/office/drawing/2014/main" id="{2917358F-320A-4477-8D99-E736CD302256}"/>
              </a:ext>
            </a:extLst>
          </p:cNvPr>
          <p:cNvSpPr>
            <a:spLocks noGrp="1"/>
          </p:cNvSpPr>
          <p:nvPr>
            <p:ph idx="1"/>
          </p:nvPr>
        </p:nvSpPr>
        <p:spPr>
          <a:xfrm>
            <a:off x="838200" y="1438183"/>
            <a:ext cx="10515600" cy="5157926"/>
          </a:xfrm>
        </p:spPr>
        <p:txBody>
          <a:bodyPr>
            <a:normAutofit/>
          </a:bodyPr>
          <a:lstStyle/>
          <a:p>
            <a:r>
              <a:rPr lang="en-US" b="1" dirty="0"/>
              <a:t>Internal Revenue Service</a:t>
            </a:r>
          </a:p>
          <a:p>
            <a:pPr lvl="1"/>
            <a:r>
              <a:rPr lang="en-US" dirty="0"/>
              <a:t>If your Adjusted Gross Income is $72,000 or Less</a:t>
            </a:r>
          </a:p>
          <a:p>
            <a:pPr lvl="2"/>
            <a:r>
              <a:rPr lang="en-US" dirty="0"/>
              <a:t>Partners with various private tax preparation services </a:t>
            </a:r>
          </a:p>
          <a:p>
            <a:pPr lvl="2"/>
            <a:r>
              <a:rPr lang="en-US" dirty="0"/>
              <a:t>Guided tax preparation to complete the tax forms</a:t>
            </a:r>
          </a:p>
          <a:p>
            <a:pPr lvl="2"/>
            <a:r>
              <a:rPr lang="en-US" b="1" dirty="0"/>
              <a:t>Free electronic filing of US tax return</a:t>
            </a:r>
          </a:p>
          <a:p>
            <a:pPr lvl="2"/>
            <a:r>
              <a:rPr lang="en-US" dirty="0"/>
              <a:t>Free electronic filing of state return (with some programs) </a:t>
            </a:r>
          </a:p>
          <a:p>
            <a:pPr lvl="2"/>
            <a:endParaRPr lang="en-US" dirty="0"/>
          </a:p>
          <a:p>
            <a:pPr lvl="1"/>
            <a:r>
              <a:rPr lang="en-US" dirty="0"/>
              <a:t>If your Adjusted Gross Income is Over $72,000</a:t>
            </a:r>
          </a:p>
          <a:p>
            <a:pPr lvl="2"/>
            <a:r>
              <a:rPr lang="en-US" dirty="0"/>
              <a:t>You must fill out the tax forms yourself </a:t>
            </a:r>
          </a:p>
          <a:p>
            <a:pPr lvl="2"/>
            <a:r>
              <a:rPr lang="en-US" dirty="0"/>
              <a:t>Program performs simple math checks and limited guidance </a:t>
            </a:r>
          </a:p>
          <a:p>
            <a:pPr lvl="2"/>
            <a:r>
              <a:rPr lang="en-US" dirty="0"/>
              <a:t>Does not include state returns </a:t>
            </a:r>
          </a:p>
          <a:p>
            <a:pPr lvl="2"/>
            <a:r>
              <a:rPr lang="en-US" dirty="0"/>
              <a:t>Free electronic filing of US tax return </a:t>
            </a:r>
          </a:p>
          <a:p>
            <a:pPr lvl="1"/>
            <a:endParaRPr lang="en-US" dirty="0"/>
          </a:p>
          <a:p>
            <a:pPr lvl="1"/>
            <a:r>
              <a:rPr lang="en-US" dirty="0"/>
              <a:t>See:  </a:t>
            </a:r>
            <a:r>
              <a:rPr lang="en-US" dirty="0">
                <a:hlinkClick r:id="rId2"/>
              </a:rPr>
              <a:t>https://www.irs.gov/e-file-providers/free-file-fillable-forms</a:t>
            </a:r>
            <a:endParaRPr lang="en-US" dirty="0"/>
          </a:p>
          <a:p>
            <a:pPr lvl="1"/>
            <a:endParaRPr lang="en-US" dirty="0"/>
          </a:p>
        </p:txBody>
      </p:sp>
    </p:spTree>
    <p:extLst>
      <p:ext uri="{BB962C8B-B14F-4D97-AF65-F5344CB8AC3E}">
        <p14:creationId xmlns:p14="http://schemas.microsoft.com/office/powerpoint/2010/main" val="1164854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a:xfrm>
            <a:off x="466722" y="586855"/>
            <a:ext cx="3201366" cy="3387497"/>
          </a:xfrm>
        </p:spPr>
        <p:txBody>
          <a:bodyPr anchor="b">
            <a:normAutofit/>
          </a:bodyPr>
          <a:lstStyle/>
          <a:p>
            <a:pPr algn="r"/>
            <a:r>
              <a:rPr lang="en-US" sz="3700" b="1" i="1">
                <a:solidFill>
                  <a:srgbClr val="FFFFFF"/>
                </a:solidFill>
              </a:rPr>
              <a:t>I’m Undocumented.  What Should I Do?</a:t>
            </a:r>
          </a:p>
        </p:txBody>
      </p:sp>
      <p:sp>
        <p:nvSpPr>
          <p:cNvPr id="3" name="Content Placeholder 2">
            <a:extLst>
              <a:ext uri="{FF2B5EF4-FFF2-40B4-BE49-F238E27FC236}">
                <a16:creationId xmlns:a16="http://schemas.microsoft.com/office/drawing/2014/main" id="{2917358F-320A-4477-8D99-E736CD302256}"/>
              </a:ext>
            </a:extLst>
          </p:cNvPr>
          <p:cNvSpPr>
            <a:spLocks noGrp="1"/>
          </p:cNvSpPr>
          <p:nvPr>
            <p:ph idx="1"/>
          </p:nvPr>
        </p:nvSpPr>
        <p:spPr>
          <a:xfrm>
            <a:off x="4367695" y="511388"/>
            <a:ext cx="6555347" cy="5546047"/>
          </a:xfrm>
        </p:spPr>
        <p:txBody>
          <a:bodyPr anchor="ctr">
            <a:normAutofit/>
          </a:bodyPr>
          <a:lstStyle/>
          <a:p>
            <a:r>
              <a:rPr lang="en-US" sz="2000" b="1" i="1" dirty="0"/>
              <a:t>You should discuss your particular situation with an immigration attorney!  </a:t>
            </a:r>
          </a:p>
          <a:p>
            <a:pPr marL="457200" lvl="1" indent="0">
              <a:buNone/>
            </a:pPr>
            <a:endParaRPr lang="en-US" sz="2000" dirty="0">
              <a:highlight>
                <a:srgbClr val="FFFF00"/>
              </a:highlight>
            </a:endParaRPr>
          </a:p>
          <a:p>
            <a:r>
              <a:rPr lang="en-US" sz="2000" b="1" dirty="0"/>
              <a:t>But here’s what you should know about taxes…..</a:t>
            </a:r>
          </a:p>
          <a:p>
            <a:pPr lvl="1"/>
            <a:r>
              <a:rPr lang="en-US" sz="2000" dirty="0"/>
              <a:t>You still have a legal obligation to pay taxes</a:t>
            </a:r>
          </a:p>
          <a:p>
            <a:pPr lvl="1"/>
            <a:r>
              <a:rPr lang="en-US" sz="2000" dirty="0"/>
              <a:t>Many undocumented workers will use the fact that they have filed US tax returns as proof of residency and to establish how long they have been in the US</a:t>
            </a:r>
          </a:p>
          <a:p>
            <a:pPr lvl="1"/>
            <a:r>
              <a:rPr lang="en-US" sz="2000" dirty="0"/>
              <a:t>Form W-7 to request an Individual Taxpayer Identification Number (ITIN)</a:t>
            </a:r>
          </a:p>
          <a:p>
            <a:pPr lvl="2"/>
            <a:r>
              <a:rPr lang="en-US" dirty="0"/>
              <a:t>The ITIN does </a:t>
            </a:r>
            <a:r>
              <a:rPr lang="en-US" b="1" i="1" dirty="0"/>
              <a:t>NOT</a:t>
            </a:r>
            <a:r>
              <a:rPr lang="en-US" dirty="0"/>
              <a:t> change your legal status   </a:t>
            </a:r>
          </a:p>
        </p:txBody>
      </p:sp>
    </p:spTree>
    <p:extLst>
      <p:ext uri="{BB962C8B-B14F-4D97-AF65-F5344CB8AC3E}">
        <p14:creationId xmlns:p14="http://schemas.microsoft.com/office/powerpoint/2010/main" val="1977209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tudent at a graduation ceremony">
            <a:extLst>
              <a:ext uri="{FF2B5EF4-FFF2-40B4-BE49-F238E27FC236}">
                <a16:creationId xmlns:a16="http://schemas.microsoft.com/office/drawing/2014/main" id="{FD15B7C3-84A2-4529-834E-522E007699CE}"/>
              </a:ext>
            </a:extLst>
          </p:cNvPr>
          <p:cNvPicPr>
            <a:picLocks noChangeAspect="1"/>
          </p:cNvPicPr>
          <p:nvPr/>
        </p:nvPicPr>
        <p:blipFill rotWithShape="1">
          <a:blip r:embed="rId2">
            <a:extLst>
              <a:ext uri="{28A0092B-C50C-407E-A947-70E740481C1C}">
                <a14:useLocalDpi xmlns:a14="http://schemas.microsoft.com/office/drawing/2010/main" val="0"/>
              </a:ext>
            </a:extLst>
          </a:blip>
          <a:srcRect l="14440" r="7804" b="7842"/>
          <a:stretch/>
        </p:blipFill>
        <p:spPr>
          <a:xfrm>
            <a:off x="3729228" y="10"/>
            <a:ext cx="8668512" cy="68579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15F877-14F1-4514-A3F5-0921F0F1017D}"/>
              </a:ext>
            </a:extLst>
          </p:cNvPr>
          <p:cNvSpPr>
            <a:spLocks noGrp="1"/>
          </p:cNvSpPr>
          <p:nvPr>
            <p:ph type="title"/>
          </p:nvPr>
        </p:nvSpPr>
        <p:spPr>
          <a:xfrm>
            <a:off x="371094" y="1161288"/>
            <a:ext cx="3438144" cy="1124712"/>
          </a:xfrm>
        </p:spPr>
        <p:txBody>
          <a:bodyPr anchor="b">
            <a:normAutofit/>
          </a:bodyPr>
          <a:lstStyle/>
          <a:p>
            <a:r>
              <a:rPr lang="en-US" sz="2800" b="1" dirty="0"/>
              <a:t>Tax Breaks for College </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003569E7-1244-44F4-8765-D2907B89F981}"/>
              </a:ext>
            </a:extLst>
          </p:cNvPr>
          <p:cNvSpPr>
            <a:spLocks noGrp="1"/>
          </p:cNvSpPr>
          <p:nvPr>
            <p:ph idx="1"/>
          </p:nvPr>
        </p:nvSpPr>
        <p:spPr>
          <a:xfrm>
            <a:off x="371094" y="2718054"/>
            <a:ext cx="3438906" cy="3207258"/>
          </a:xfrm>
        </p:spPr>
        <p:txBody>
          <a:bodyPr anchor="t">
            <a:normAutofit/>
          </a:bodyPr>
          <a:lstStyle/>
          <a:p>
            <a:r>
              <a:rPr lang="en-US" sz="1700" dirty="0"/>
              <a:t>American Opportunity Tax Credit</a:t>
            </a:r>
          </a:p>
          <a:p>
            <a:r>
              <a:rPr lang="en-US" sz="1700" dirty="0"/>
              <a:t>Lifetime Learning Tax Credit</a:t>
            </a:r>
          </a:p>
          <a:p>
            <a:r>
              <a:rPr lang="en-US" sz="1700" dirty="0"/>
              <a:t>Student Loan Interest Deduction</a:t>
            </a:r>
          </a:p>
          <a:p>
            <a:r>
              <a:rPr lang="en-US" sz="1700" dirty="0"/>
              <a:t>Tuition and Fee Deduction</a:t>
            </a:r>
          </a:p>
          <a:p>
            <a:r>
              <a:rPr lang="en-US" sz="1700" dirty="0"/>
              <a:t>Additional Benefits and Programs </a:t>
            </a:r>
          </a:p>
          <a:p>
            <a:endParaRPr lang="en-US" sz="1700" dirty="0"/>
          </a:p>
          <a:p>
            <a:endParaRPr lang="en-US" sz="1700" dirty="0"/>
          </a:p>
        </p:txBody>
      </p:sp>
    </p:spTree>
    <p:extLst>
      <p:ext uri="{BB962C8B-B14F-4D97-AF65-F5344CB8AC3E}">
        <p14:creationId xmlns:p14="http://schemas.microsoft.com/office/powerpoint/2010/main" val="401972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a:xfrm>
            <a:off x="838200" y="365126"/>
            <a:ext cx="10515600" cy="1161834"/>
          </a:xfrm>
        </p:spPr>
        <p:txBody>
          <a:bodyPr/>
          <a:lstStyle/>
          <a:p>
            <a:r>
              <a:rPr lang="en-US" b="1" i="1" dirty="0"/>
              <a:t>Tax Breaks for College</a:t>
            </a:r>
          </a:p>
        </p:txBody>
      </p:sp>
      <p:sp>
        <p:nvSpPr>
          <p:cNvPr id="3" name="Content Placeholder 2">
            <a:extLst>
              <a:ext uri="{FF2B5EF4-FFF2-40B4-BE49-F238E27FC236}">
                <a16:creationId xmlns:a16="http://schemas.microsoft.com/office/drawing/2014/main" id="{2917358F-320A-4477-8D99-E736CD302256}"/>
              </a:ext>
            </a:extLst>
          </p:cNvPr>
          <p:cNvSpPr>
            <a:spLocks noGrp="1"/>
          </p:cNvSpPr>
          <p:nvPr>
            <p:ph idx="1"/>
          </p:nvPr>
        </p:nvSpPr>
        <p:spPr>
          <a:xfrm>
            <a:off x="838200" y="1438183"/>
            <a:ext cx="10515600" cy="5157926"/>
          </a:xfrm>
        </p:spPr>
        <p:txBody>
          <a:bodyPr>
            <a:normAutofit/>
          </a:bodyPr>
          <a:lstStyle/>
          <a:p>
            <a:r>
              <a:rPr lang="en-US" b="1" dirty="0"/>
              <a:t>American Opportunity Tax Credit</a:t>
            </a:r>
          </a:p>
          <a:p>
            <a:pPr lvl="1"/>
            <a:r>
              <a:rPr lang="en-US" dirty="0"/>
              <a:t>Credit of up to $2,500 per year per student for the first 4 years of higher ed</a:t>
            </a:r>
          </a:p>
          <a:p>
            <a:pPr lvl="1"/>
            <a:r>
              <a:rPr lang="en-US" dirty="0"/>
              <a:t>School must provide you with a Form 1098-T proving you are eligible</a:t>
            </a:r>
          </a:p>
          <a:p>
            <a:pPr lvl="1"/>
            <a:r>
              <a:rPr lang="en-US" dirty="0"/>
              <a:t>Complete IRS Form 8663 to claim the credit </a:t>
            </a:r>
          </a:p>
          <a:p>
            <a:pPr lvl="1"/>
            <a:r>
              <a:rPr lang="en-US" dirty="0"/>
              <a:t>Who is eligible?</a:t>
            </a:r>
          </a:p>
          <a:p>
            <a:pPr lvl="2"/>
            <a:r>
              <a:rPr lang="en-US" dirty="0"/>
              <a:t>Must be pursuing a degree of “recognized education credential”</a:t>
            </a:r>
          </a:p>
          <a:p>
            <a:pPr lvl="2"/>
            <a:r>
              <a:rPr lang="en-US" dirty="0"/>
              <a:t>Enrolled at least half time for at least 1 academic period </a:t>
            </a:r>
          </a:p>
          <a:p>
            <a:pPr lvl="2"/>
            <a:r>
              <a:rPr lang="en-US" dirty="0"/>
              <a:t>Not have finished the first 4 years of higher ed at the beginning of the tax year </a:t>
            </a:r>
          </a:p>
          <a:p>
            <a:pPr lvl="2"/>
            <a:r>
              <a:rPr lang="en-US" dirty="0"/>
              <a:t>Cannot have claimed the AOTC for more than 4 years </a:t>
            </a:r>
          </a:p>
          <a:p>
            <a:pPr lvl="2"/>
            <a:r>
              <a:rPr lang="en-US" dirty="0"/>
              <a:t>Cannot have a felony drug conviction </a:t>
            </a:r>
          </a:p>
          <a:p>
            <a:pPr lvl="2"/>
            <a:endParaRPr lang="en-US" dirty="0"/>
          </a:p>
          <a:p>
            <a:pPr lvl="2"/>
            <a:endParaRPr lang="en-US" dirty="0"/>
          </a:p>
          <a:p>
            <a:r>
              <a:rPr lang="en-US" b="1" i="1" dirty="0"/>
              <a:t>Bottom line, AOTC is designed for undergraduate degrees</a:t>
            </a:r>
          </a:p>
          <a:p>
            <a:endParaRPr lang="en-US" b="1" dirty="0"/>
          </a:p>
          <a:p>
            <a:pPr lvl="1"/>
            <a:endParaRPr lang="en-US" dirty="0"/>
          </a:p>
        </p:txBody>
      </p:sp>
    </p:spTree>
    <p:extLst>
      <p:ext uri="{BB962C8B-B14F-4D97-AF65-F5344CB8AC3E}">
        <p14:creationId xmlns:p14="http://schemas.microsoft.com/office/powerpoint/2010/main" val="1257131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a:xfrm>
            <a:off x="838200" y="365126"/>
            <a:ext cx="10515600" cy="1161834"/>
          </a:xfrm>
        </p:spPr>
        <p:txBody>
          <a:bodyPr/>
          <a:lstStyle/>
          <a:p>
            <a:r>
              <a:rPr lang="en-US" b="1" i="1" dirty="0"/>
              <a:t>Tax Breaks for College</a:t>
            </a:r>
          </a:p>
        </p:txBody>
      </p:sp>
      <p:sp>
        <p:nvSpPr>
          <p:cNvPr id="3" name="Content Placeholder 2">
            <a:extLst>
              <a:ext uri="{FF2B5EF4-FFF2-40B4-BE49-F238E27FC236}">
                <a16:creationId xmlns:a16="http://schemas.microsoft.com/office/drawing/2014/main" id="{2917358F-320A-4477-8D99-E736CD302256}"/>
              </a:ext>
            </a:extLst>
          </p:cNvPr>
          <p:cNvSpPr>
            <a:spLocks noGrp="1"/>
          </p:cNvSpPr>
          <p:nvPr>
            <p:ph idx="1"/>
          </p:nvPr>
        </p:nvSpPr>
        <p:spPr>
          <a:xfrm>
            <a:off x="838200" y="1438183"/>
            <a:ext cx="10515600" cy="5157926"/>
          </a:xfrm>
        </p:spPr>
        <p:txBody>
          <a:bodyPr>
            <a:normAutofit/>
          </a:bodyPr>
          <a:lstStyle/>
          <a:p>
            <a:r>
              <a:rPr lang="en-US" b="1" dirty="0"/>
              <a:t>Lifetime Learning Tax Credit</a:t>
            </a:r>
          </a:p>
          <a:p>
            <a:pPr lvl="1"/>
            <a:r>
              <a:rPr lang="en-US" dirty="0"/>
              <a:t>Credit of up to $2,000 per year per student.</a:t>
            </a:r>
          </a:p>
          <a:p>
            <a:pPr lvl="1"/>
            <a:r>
              <a:rPr lang="en-US" dirty="0"/>
              <a:t>Can use for undergraduate, graduate, or professional degrees, including courses to improve job skills</a:t>
            </a:r>
          </a:p>
          <a:p>
            <a:pPr lvl="1"/>
            <a:r>
              <a:rPr lang="en-US" dirty="0"/>
              <a:t>No limit to the number of years you can take the credit</a:t>
            </a:r>
          </a:p>
          <a:p>
            <a:pPr lvl="1"/>
            <a:r>
              <a:rPr lang="en-US" dirty="0"/>
              <a:t>Complete Form 8663 to claim benefit (same as for AOTC)</a:t>
            </a:r>
          </a:p>
          <a:p>
            <a:pPr lvl="1"/>
            <a:r>
              <a:rPr lang="en-US" dirty="0"/>
              <a:t>Who is eligible?</a:t>
            </a:r>
          </a:p>
          <a:p>
            <a:pPr lvl="2"/>
            <a:r>
              <a:rPr lang="en-US" dirty="0"/>
              <a:t>Must be enrolled or taking classes at an “eligible educational institution”</a:t>
            </a:r>
          </a:p>
          <a:p>
            <a:pPr lvl="2"/>
            <a:r>
              <a:rPr lang="en-US" dirty="0"/>
              <a:t>Must be working toward a degree or getting/ improving job skills</a:t>
            </a:r>
          </a:p>
          <a:p>
            <a:pPr lvl="2"/>
            <a:r>
              <a:rPr lang="en-US" dirty="0"/>
              <a:t>Be enrolled for at least one academic period beginning in the tax year</a:t>
            </a:r>
          </a:p>
          <a:p>
            <a:pPr lvl="2"/>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You CANNOT claim both the AOTC and the LLTC for the same student in the same tax year</a:t>
            </a:r>
            <a:endParaRPr lang="en-US" b="1" i="1" dirty="0"/>
          </a:p>
        </p:txBody>
      </p:sp>
    </p:spTree>
    <p:extLst>
      <p:ext uri="{BB962C8B-B14F-4D97-AF65-F5344CB8AC3E}">
        <p14:creationId xmlns:p14="http://schemas.microsoft.com/office/powerpoint/2010/main" val="3069425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a:xfrm>
            <a:off x="838200" y="365126"/>
            <a:ext cx="10515600" cy="1161834"/>
          </a:xfrm>
        </p:spPr>
        <p:txBody>
          <a:bodyPr/>
          <a:lstStyle/>
          <a:p>
            <a:r>
              <a:rPr lang="en-US" b="1" i="1" dirty="0"/>
              <a:t>Tax Breaks for College</a:t>
            </a:r>
          </a:p>
        </p:txBody>
      </p:sp>
      <p:sp>
        <p:nvSpPr>
          <p:cNvPr id="3" name="Content Placeholder 2">
            <a:extLst>
              <a:ext uri="{FF2B5EF4-FFF2-40B4-BE49-F238E27FC236}">
                <a16:creationId xmlns:a16="http://schemas.microsoft.com/office/drawing/2014/main" id="{2917358F-320A-4477-8D99-E736CD302256}"/>
              </a:ext>
            </a:extLst>
          </p:cNvPr>
          <p:cNvSpPr>
            <a:spLocks noGrp="1"/>
          </p:cNvSpPr>
          <p:nvPr>
            <p:ph idx="1"/>
          </p:nvPr>
        </p:nvSpPr>
        <p:spPr>
          <a:xfrm>
            <a:off x="838200" y="1438182"/>
            <a:ext cx="10515600" cy="5220069"/>
          </a:xfrm>
        </p:spPr>
        <p:txBody>
          <a:bodyPr>
            <a:normAutofit/>
          </a:bodyPr>
          <a:lstStyle/>
          <a:p>
            <a:r>
              <a:rPr lang="en-US" b="1" dirty="0"/>
              <a:t>Student Loan Interest Deduction</a:t>
            </a:r>
          </a:p>
          <a:p>
            <a:pPr lvl="1"/>
            <a:r>
              <a:rPr lang="en-US" dirty="0"/>
              <a:t>Can deduct up to $2,500 of the interest paid on student loan during the year</a:t>
            </a:r>
          </a:p>
          <a:p>
            <a:pPr lvl="1"/>
            <a:r>
              <a:rPr lang="en-US" dirty="0"/>
              <a:t>Complete Schedule 1 worksheet and report on line 20</a:t>
            </a:r>
          </a:p>
          <a:p>
            <a:pPr lvl="1"/>
            <a:endParaRPr lang="en-US" dirty="0"/>
          </a:p>
          <a:p>
            <a:pPr lvl="1"/>
            <a:r>
              <a:rPr lang="en-US" b="1" dirty="0"/>
              <a:t>Rules Apply</a:t>
            </a:r>
            <a:r>
              <a:rPr lang="en-US" dirty="0"/>
              <a:t>:</a:t>
            </a:r>
          </a:p>
          <a:p>
            <a:pPr lvl="1"/>
            <a:r>
              <a:rPr lang="en-US" dirty="0"/>
              <a:t>Make under $85,000 if single / $170,000 if married filing jointly </a:t>
            </a:r>
          </a:p>
          <a:p>
            <a:pPr lvl="1"/>
            <a:r>
              <a:rPr lang="en-US" dirty="0"/>
              <a:t>Be the person legally responsible for the loan</a:t>
            </a:r>
          </a:p>
          <a:p>
            <a:pPr lvl="1"/>
            <a:r>
              <a:rPr lang="en-US" dirty="0"/>
              <a:t>Doesn’t qualify as student loan if any of the money used for anything else</a:t>
            </a:r>
          </a:p>
          <a:p>
            <a:pPr lvl="1"/>
            <a:r>
              <a:rPr lang="en-US" dirty="0"/>
              <a:t>Specific guidelines regarding what counts as education expenses and what counts as an institution of higher learning</a:t>
            </a:r>
          </a:p>
          <a:p>
            <a:pPr lvl="2"/>
            <a:endParaRPr lang="en-US" dirty="0"/>
          </a:p>
        </p:txBody>
      </p:sp>
    </p:spTree>
    <p:extLst>
      <p:ext uri="{BB962C8B-B14F-4D97-AF65-F5344CB8AC3E}">
        <p14:creationId xmlns:p14="http://schemas.microsoft.com/office/powerpoint/2010/main" val="3935023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a:xfrm>
            <a:off x="838200" y="365126"/>
            <a:ext cx="10515600" cy="1161834"/>
          </a:xfrm>
        </p:spPr>
        <p:txBody>
          <a:bodyPr/>
          <a:lstStyle/>
          <a:p>
            <a:r>
              <a:rPr lang="en-US" b="1" i="1" dirty="0"/>
              <a:t>Tax Breaks for College</a:t>
            </a:r>
          </a:p>
        </p:txBody>
      </p:sp>
      <p:sp>
        <p:nvSpPr>
          <p:cNvPr id="3" name="Content Placeholder 2">
            <a:extLst>
              <a:ext uri="{FF2B5EF4-FFF2-40B4-BE49-F238E27FC236}">
                <a16:creationId xmlns:a16="http://schemas.microsoft.com/office/drawing/2014/main" id="{2917358F-320A-4477-8D99-E736CD302256}"/>
              </a:ext>
            </a:extLst>
          </p:cNvPr>
          <p:cNvSpPr>
            <a:spLocks noGrp="1"/>
          </p:cNvSpPr>
          <p:nvPr>
            <p:ph idx="1"/>
          </p:nvPr>
        </p:nvSpPr>
        <p:spPr>
          <a:xfrm>
            <a:off x="838200" y="1438182"/>
            <a:ext cx="10515600" cy="5220069"/>
          </a:xfrm>
        </p:spPr>
        <p:txBody>
          <a:bodyPr>
            <a:normAutofit/>
          </a:bodyPr>
          <a:lstStyle/>
          <a:p>
            <a:r>
              <a:rPr lang="en-US" b="1" dirty="0"/>
              <a:t>Tuition and Fee Deduction</a:t>
            </a:r>
          </a:p>
          <a:p>
            <a:pPr lvl="1"/>
            <a:r>
              <a:rPr lang="en-US" dirty="0"/>
              <a:t>Can deduct up to $4,000 of tuition and fees for higher education</a:t>
            </a:r>
          </a:p>
          <a:p>
            <a:pPr lvl="1"/>
            <a:r>
              <a:rPr lang="en-US" dirty="0"/>
              <a:t>Cannot claim deduction if married filing separately </a:t>
            </a:r>
          </a:p>
          <a:p>
            <a:pPr lvl="1"/>
            <a:r>
              <a:rPr lang="en-US" dirty="0"/>
              <a:t>Make under $80,000 if single / $160,000 if married filing jointly </a:t>
            </a:r>
          </a:p>
          <a:p>
            <a:pPr lvl="1"/>
            <a:r>
              <a:rPr lang="en-US" dirty="0"/>
              <a:t>Cannot take the deduction if another person can claim you as a dependent</a:t>
            </a:r>
          </a:p>
          <a:p>
            <a:pPr lvl="1"/>
            <a:r>
              <a:rPr lang="en-US" dirty="0"/>
              <a:t>Specific guidelines regarding what counts as education expenses and what counts as an institution of higher learning</a:t>
            </a:r>
          </a:p>
          <a:p>
            <a:pPr lvl="1"/>
            <a:r>
              <a:rPr lang="en-US" dirty="0"/>
              <a:t>Complete Schedule 1 report on line 21</a:t>
            </a:r>
          </a:p>
          <a:p>
            <a:pPr lvl="1"/>
            <a:endParaRPr lang="en-US" dirty="0"/>
          </a:p>
          <a:p>
            <a:pPr lvl="1"/>
            <a:endParaRPr lang="en-US" dirty="0"/>
          </a:p>
          <a:p>
            <a:r>
              <a:rPr lang="en-US" b="1" i="1" dirty="0"/>
              <a:t>Tax Year 2020 is the last year you can claim Tuition and Fee Deduction</a:t>
            </a:r>
            <a:endParaRPr lang="en-US" i="1" dirty="0"/>
          </a:p>
        </p:txBody>
      </p:sp>
    </p:spTree>
    <p:extLst>
      <p:ext uri="{BB962C8B-B14F-4D97-AF65-F5344CB8AC3E}">
        <p14:creationId xmlns:p14="http://schemas.microsoft.com/office/powerpoint/2010/main" val="478069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a:xfrm>
            <a:off x="838200" y="365126"/>
            <a:ext cx="10515600" cy="1161834"/>
          </a:xfrm>
        </p:spPr>
        <p:txBody>
          <a:bodyPr/>
          <a:lstStyle/>
          <a:p>
            <a:r>
              <a:rPr lang="en-US" b="1" i="1" dirty="0"/>
              <a:t>State Taxes </a:t>
            </a:r>
          </a:p>
        </p:txBody>
      </p:sp>
      <p:sp>
        <p:nvSpPr>
          <p:cNvPr id="3" name="Content Placeholder 2">
            <a:extLst>
              <a:ext uri="{FF2B5EF4-FFF2-40B4-BE49-F238E27FC236}">
                <a16:creationId xmlns:a16="http://schemas.microsoft.com/office/drawing/2014/main" id="{2917358F-320A-4477-8D99-E736CD302256}"/>
              </a:ext>
            </a:extLst>
          </p:cNvPr>
          <p:cNvSpPr>
            <a:spLocks noGrp="1"/>
          </p:cNvSpPr>
          <p:nvPr>
            <p:ph idx="1"/>
          </p:nvPr>
        </p:nvSpPr>
        <p:spPr>
          <a:xfrm>
            <a:off x="838200" y="1438182"/>
            <a:ext cx="10515600" cy="5220069"/>
          </a:xfrm>
        </p:spPr>
        <p:txBody>
          <a:bodyPr>
            <a:normAutofit/>
          </a:bodyPr>
          <a:lstStyle/>
          <a:p>
            <a:r>
              <a:rPr lang="en-US" dirty="0"/>
              <a:t>NY State Returns are based on Fed Tax Return, so need to complete Fed Return first </a:t>
            </a:r>
          </a:p>
          <a:p>
            <a:r>
              <a:rPr lang="en-US" dirty="0"/>
              <a:t>Typically, if you had to file a federal return and you live in New York then you have to file a state return</a:t>
            </a:r>
          </a:p>
          <a:p>
            <a:r>
              <a:rPr lang="en-US" dirty="0"/>
              <a:t>NY State filing is due May 17</a:t>
            </a:r>
            <a:r>
              <a:rPr lang="en-US" baseline="30000" dirty="0"/>
              <a:t>th</a:t>
            </a:r>
            <a:r>
              <a:rPr lang="en-US" dirty="0"/>
              <a:t> (same as federal)</a:t>
            </a:r>
          </a:p>
          <a:p>
            <a:r>
              <a:rPr lang="en-US" dirty="0"/>
              <a:t>Where to begin?</a:t>
            </a:r>
          </a:p>
          <a:p>
            <a:pPr lvl="1"/>
            <a:r>
              <a:rPr lang="en-US" b="1" dirty="0">
                <a:hlinkClick r:id="rId2"/>
              </a:rPr>
              <a:t>https://www.tax.ny.gov/pit/file/residents.htm</a:t>
            </a:r>
            <a:endParaRPr lang="en-US" b="1" dirty="0"/>
          </a:p>
          <a:p>
            <a:endParaRPr lang="en-US" b="1" dirty="0"/>
          </a:p>
          <a:p>
            <a:endParaRPr lang="en-US" b="1" dirty="0"/>
          </a:p>
          <a:p>
            <a:endParaRPr lang="en-US" dirty="0"/>
          </a:p>
          <a:p>
            <a:pPr lvl="2"/>
            <a:endParaRPr lang="en-US" dirty="0"/>
          </a:p>
        </p:txBody>
      </p:sp>
    </p:spTree>
    <p:extLst>
      <p:ext uri="{BB962C8B-B14F-4D97-AF65-F5344CB8AC3E}">
        <p14:creationId xmlns:p14="http://schemas.microsoft.com/office/powerpoint/2010/main" val="3561569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DE6BF3-0EAF-4D2C-8A4D-1832560BB4E1}"/>
              </a:ext>
            </a:extLst>
          </p:cNvPr>
          <p:cNvSpPr>
            <a:spLocks noGrp="1"/>
          </p:cNvSpPr>
          <p:nvPr>
            <p:ph type="title"/>
          </p:nvPr>
        </p:nvSpPr>
        <p:spPr>
          <a:xfrm>
            <a:off x="966952" y="1204108"/>
            <a:ext cx="2669406" cy="1781175"/>
          </a:xfrm>
        </p:spPr>
        <p:txBody>
          <a:bodyPr>
            <a:normAutofit/>
          </a:bodyPr>
          <a:lstStyle/>
          <a:p>
            <a:r>
              <a:rPr lang="en-US" sz="3200" dirty="0">
                <a:solidFill>
                  <a:srgbClr val="FFFFFF"/>
                </a:solidFill>
              </a:rPr>
              <a:t>NY State Form IT-201</a:t>
            </a:r>
          </a:p>
        </p:txBody>
      </p:sp>
      <p:sp>
        <p:nvSpPr>
          <p:cNvPr id="9" name="Content Placeholder 8">
            <a:extLst>
              <a:ext uri="{FF2B5EF4-FFF2-40B4-BE49-F238E27FC236}">
                <a16:creationId xmlns:a16="http://schemas.microsoft.com/office/drawing/2014/main" id="{B0A4D2A9-074D-400F-AB8E-9B9D913DA738}"/>
              </a:ext>
            </a:extLst>
          </p:cNvPr>
          <p:cNvSpPr>
            <a:spLocks noGrp="1"/>
          </p:cNvSpPr>
          <p:nvPr>
            <p:ph idx="1"/>
          </p:nvPr>
        </p:nvSpPr>
        <p:spPr>
          <a:xfrm>
            <a:off x="966951" y="3355130"/>
            <a:ext cx="2669407" cy="2427333"/>
          </a:xfrm>
        </p:spPr>
        <p:txBody>
          <a:bodyPr>
            <a:normAutofit/>
          </a:bodyPr>
          <a:lstStyle/>
          <a:p>
            <a:r>
              <a:rPr lang="en-US" sz="1600" dirty="0"/>
              <a:t>Note:  Depending on where you live, NY also has local taxes on top of state taxes.  NYC residents pay both state and local taxes on the same form.</a:t>
            </a:r>
          </a:p>
        </p:txBody>
      </p:sp>
      <p:pic>
        <p:nvPicPr>
          <p:cNvPr id="5" name="Content Placeholder 4">
            <a:extLst>
              <a:ext uri="{FF2B5EF4-FFF2-40B4-BE49-F238E27FC236}">
                <a16:creationId xmlns:a16="http://schemas.microsoft.com/office/drawing/2014/main" id="{447CDE22-34E9-4793-9135-A84F1BF50435}"/>
              </a:ext>
            </a:extLst>
          </p:cNvPr>
          <p:cNvPicPr>
            <a:picLocks noChangeAspect="1"/>
          </p:cNvPicPr>
          <p:nvPr/>
        </p:nvPicPr>
        <p:blipFill>
          <a:blip r:embed="rId2"/>
          <a:stretch>
            <a:fillRect/>
          </a:stretch>
        </p:blipFill>
        <p:spPr>
          <a:xfrm>
            <a:off x="4817061" y="952500"/>
            <a:ext cx="6593805" cy="4829963"/>
          </a:xfrm>
          <a:prstGeom prst="rect">
            <a:avLst/>
          </a:prstGeom>
        </p:spPr>
      </p:pic>
    </p:spTree>
    <p:extLst>
      <p:ext uri="{BB962C8B-B14F-4D97-AF65-F5344CB8AC3E}">
        <p14:creationId xmlns:p14="http://schemas.microsoft.com/office/powerpoint/2010/main" val="3519994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11048-087E-4112-8F3E-0FF73D208E9D}"/>
              </a:ext>
            </a:extLst>
          </p:cNvPr>
          <p:cNvSpPr>
            <a:spLocks noGrp="1"/>
          </p:cNvSpPr>
          <p:nvPr>
            <p:ph type="title"/>
          </p:nvPr>
        </p:nvSpPr>
        <p:spPr/>
        <p:txBody>
          <a:bodyPr/>
          <a:lstStyle/>
          <a:p>
            <a:r>
              <a:rPr lang="en-US" b="1" i="1" dirty="0"/>
              <a:t>File State Return Electronically</a:t>
            </a:r>
          </a:p>
        </p:txBody>
      </p:sp>
      <p:pic>
        <p:nvPicPr>
          <p:cNvPr id="5" name="Content Placeholder 4">
            <a:extLst>
              <a:ext uri="{FF2B5EF4-FFF2-40B4-BE49-F238E27FC236}">
                <a16:creationId xmlns:a16="http://schemas.microsoft.com/office/drawing/2014/main" id="{01114947-2AFB-4B68-889D-393280AC2C98}"/>
              </a:ext>
            </a:extLst>
          </p:cNvPr>
          <p:cNvPicPr>
            <a:picLocks noGrp="1" noChangeAspect="1"/>
          </p:cNvPicPr>
          <p:nvPr>
            <p:ph idx="1"/>
          </p:nvPr>
        </p:nvPicPr>
        <p:blipFill>
          <a:blip r:embed="rId2"/>
          <a:stretch>
            <a:fillRect/>
          </a:stretch>
        </p:blipFill>
        <p:spPr>
          <a:xfrm>
            <a:off x="838200" y="1904457"/>
            <a:ext cx="10515600" cy="4193674"/>
          </a:xfrm>
        </p:spPr>
      </p:pic>
    </p:spTree>
    <p:extLst>
      <p:ext uri="{BB962C8B-B14F-4D97-AF65-F5344CB8AC3E}">
        <p14:creationId xmlns:p14="http://schemas.microsoft.com/office/powerpoint/2010/main" val="10082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p:txBody>
          <a:bodyPr/>
          <a:lstStyle/>
          <a:p>
            <a:r>
              <a:rPr lang="en-US" b="1" i="1" dirty="0"/>
              <a:t>But I don’t know ANYTHING about taxes!</a:t>
            </a:r>
          </a:p>
        </p:txBody>
      </p:sp>
      <p:sp>
        <p:nvSpPr>
          <p:cNvPr id="3" name="Content Placeholder 2">
            <a:extLst>
              <a:ext uri="{FF2B5EF4-FFF2-40B4-BE49-F238E27FC236}">
                <a16:creationId xmlns:a16="http://schemas.microsoft.com/office/drawing/2014/main" id="{2917358F-320A-4477-8D99-E736CD302256}"/>
              </a:ext>
            </a:extLst>
          </p:cNvPr>
          <p:cNvSpPr>
            <a:spLocks noGrp="1"/>
          </p:cNvSpPr>
          <p:nvPr>
            <p:ph idx="1"/>
          </p:nvPr>
        </p:nvSpPr>
        <p:spPr/>
        <p:txBody>
          <a:bodyPr/>
          <a:lstStyle/>
          <a:p>
            <a:r>
              <a:rPr lang="en-US" dirty="0"/>
              <a:t>Do you know how to read?</a:t>
            </a:r>
          </a:p>
          <a:p>
            <a:r>
              <a:rPr lang="en-US" dirty="0"/>
              <a:t>Do you know how to add and subtract?</a:t>
            </a:r>
          </a:p>
          <a:p>
            <a:r>
              <a:rPr lang="en-US" dirty="0"/>
              <a:t>Do you know your name?</a:t>
            </a:r>
          </a:p>
          <a:p>
            <a:r>
              <a:rPr lang="en-US" dirty="0"/>
              <a:t>Do you know how to write your name on a form?</a:t>
            </a:r>
          </a:p>
          <a:p>
            <a:endParaRPr lang="en-US" dirty="0"/>
          </a:p>
        </p:txBody>
      </p:sp>
    </p:spTree>
    <p:extLst>
      <p:ext uri="{BB962C8B-B14F-4D97-AF65-F5344CB8AC3E}">
        <p14:creationId xmlns:p14="http://schemas.microsoft.com/office/powerpoint/2010/main" val="1235450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11048-087E-4112-8F3E-0FF73D208E9D}"/>
              </a:ext>
            </a:extLst>
          </p:cNvPr>
          <p:cNvSpPr>
            <a:spLocks noGrp="1"/>
          </p:cNvSpPr>
          <p:nvPr>
            <p:ph type="title"/>
          </p:nvPr>
        </p:nvSpPr>
        <p:spPr/>
        <p:txBody>
          <a:bodyPr/>
          <a:lstStyle/>
          <a:p>
            <a:r>
              <a:rPr lang="en-US" b="1" i="1" dirty="0"/>
              <a:t>Tricks of the Trade</a:t>
            </a:r>
          </a:p>
        </p:txBody>
      </p:sp>
      <p:sp>
        <p:nvSpPr>
          <p:cNvPr id="4" name="Content Placeholder 3">
            <a:extLst>
              <a:ext uri="{FF2B5EF4-FFF2-40B4-BE49-F238E27FC236}">
                <a16:creationId xmlns:a16="http://schemas.microsoft.com/office/drawing/2014/main" id="{F4BE6092-4B92-4CBB-B61F-A991CC23B68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628629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11048-087E-4112-8F3E-0FF73D208E9D}"/>
              </a:ext>
            </a:extLst>
          </p:cNvPr>
          <p:cNvSpPr>
            <a:spLocks noGrp="1"/>
          </p:cNvSpPr>
          <p:nvPr>
            <p:ph type="title"/>
          </p:nvPr>
        </p:nvSpPr>
        <p:spPr/>
        <p:txBody>
          <a:bodyPr/>
          <a:lstStyle/>
          <a:p>
            <a:r>
              <a:rPr lang="en-US" b="1" i="1" dirty="0"/>
              <a:t>Tricks of the Trade</a:t>
            </a:r>
          </a:p>
        </p:txBody>
      </p:sp>
      <p:pic>
        <p:nvPicPr>
          <p:cNvPr id="7" name="Content Placeholder 6">
            <a:extLst>
              <a:ext uri="{FF2B5EF4-FFF2-40B4-BE49-F238E27FC236}">
                <a16:creationId xmlns:a16="http://schemas.microsoft.com/office/drawing/2014/main" id="{B8AB73C5-35AF-4559-9D9A-7DE5ECFA8B97}"/>
              </a:ext>
            </a:extLst>
          </p:cNvPr>
          <p:cNvPicPr>
            <a:picLocks noGrp="1" noChangeAspect="1"/>
          </p:cNvPicPr>
          <p:nvPr>
            <p:ph idx="1"/>
          </p:nvPr>
        </p:nvPicPr>
        <p:blipFill>
          <a:blip r:embed="rId2"/>
          <a:stretch>
            <a:fillRect/>
          </a:stretch>
        </p:blipFill>
        <p:spPr>
          <a:xfrm>
            <a:off x="4131169" y="1825625"/>
            <a:ext cx="3929661" cy="4351338"/>
          </a:xfrm>
        </p:spPr>
      </p:pic>
    </p:spTree>
    <p:extLst>
      <p:ext uri="{BB962C8B-B14F-4D97-AF65-F5344CB8AC3E}">
        <p14:creationId xmlns:p14="http://schemas.microsoft.com/office/powerpoint/2010/main" val="1644754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3F62-FFA6-47E1-95E3-3260B3DEFF4F}"/>
              </a:ext>
            </a:extLst>
          </p:cNvPr>
          <p:cNvSpPr>
            <a:spLocks noGrp="1"/>
          </p:cNvSpPr>
          <p:nvPr>
            <p:ph type="title"/>
          </p:nvPr>
        </p:nvSpPr>
        <p:spPr/>
        <p:txBody>
          <a:bodyPr/>
          <a:lstStyle/>
          <a:p>
            <a:r>
              <a:rPr lang="en-US" b="1" i="1" dirty="0"/>
              <a:t>APPENDIX</a:t>
            </a:r>
          </a:p>
        </p:txBody>
      </p:sp>
      <p:sp>
        <p:nvSpPr>
          <p:cNvPr id="3" name="Content Placeholder 2">
            <a:extLst>
              <a:ext uri="{FF2B5EF4-FFF2-40B4-BE49-F238E27FC236}">
                <a16:creationId xmlns:a16="http://schemas.microsoft.com/office/drawing/2014/main" id="{01D82A71-E090-45A5-9D01-48C9C61EB640}"/>
              </a:ext>
            </a:extLst>
          </p:cNvPr>
          <p:cNvSpPr>
            <a:spLocks noGrp="1"/>
          </p:cNvSpPr>
          <p:nvPr>
            <p:ph idx="1"/>
          </p:nvPr>
        </p:nvSpPr>
        <p:spPr/>
        <p:txBody>
          <a:bodyPr/>
          <a:lstStyle/>
          <a:p>
            <a:r>
              <a:rPr lang="en-US" dirty="0"/>
              <a:t>Some additional charts and definitions you might find helpful</a:t>
            </a:r>
          </a:p>
        </p:txBody>
      </p:sp>
    </p:spTree>
    <p:extLst>
      <p:ext uri="{BB962C8B-B14F-4D97-AF65-F5344CB8AC3E}">
        <p14:creationId xmlns:p14="http://schemas.microsoft.com/office/powerpoint/2010/main" val="1001964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p:txBody>
          <a:bodyPr/>
          <a:lstStyle/>
          <a:p>
            <a:r>
              <a:rPr lang="en-US" b="1" i="1" dirty="0"/>
              <a:t>Definition of a Qualifying Child</a:t>
            </a:r>
          </a:p>
        </p:txBody>
      </p:sp>
      <p:sp>
        <p:nvSpPr>
          <p:cNvPr id="3" name="Content Placeholder 2">
            <a:extLst>
              <a:ext uri="{FF2B5EF4-FFF2-40B4-BE49-F238E27FC236}">
                <a16:creationId xmlns:a16="http://schemas.microsoft.com/office/drawing/2014/main" id="{2917358F-320A-4477-8D99-E736CD302256}"/>
              </a:ext>
            </a:extLst>
          </p:cNvPr>
          <p:cNvSpPr>
            <a:spLocks noGrp="1"/>
          </p:cNvSpPr>
          <p:nvPr>
            <p:ph idx="1"/>
          </p:nvPr>
        </p:nvSpPr>
        <p:spPr>
          <a:xfrm>
            <a:off x="838200" y="1438183"/>
            <a:ext cx="10515600" cy="5157926"/>
          </a:xfrm>
        </p:spPr>
        <p:txBody>
          <a:bodyPr>
            <a:normAutofit lnSpcReduction="10000"/>
          </a:bodyPr>
          <a:lstStyle/>
          <a:p>
            <a:r>
              <a:rPr lang="en-US" sz="1600" dirty="0"/>
              <a:t>Son, daughter, stepchild, foster child, brother, sister, stepbrother, stepsister, half brother, half sister, or a descendant of any of them (for example, your grandchild, niece, or nephew) </a:t>
            </a:r>
          </a:p>
          <a:p>
            <a:r>
              <a:rPr lang="en-US" sz="1700" b="1" i="1" dirty="0"/>
              <a:t>AND </a:t>
            </a:r>
          </a:p>
          <a:p>
            <a:r>
              <a:rPr lang="en-US" sz="1600" dirty="0"/>
              <a:t>Under age 19 at the end of 2020 and younger than you</a:t>
            </a:r>
          </a:p>
          <a:p>
            <a:r>
              <a:rPr lang="en-US" sz="1700" b="1" i="1" dirty="0"/>
              <a:t>OR</a:t>
            </a:r>
          </a:p>
          <a:p>
            <a:r>
              <a:rPr lang="en-US" sz="1600" dirty="0"/>
              <a:t>Under age 24 at the end of 2020, a student (defined later), and younger than you</a:t>
            </a:r>
          </a:p>
          <a:p>
            <a:r>
              <a:rPr lang="en-US" sz="1700" b="1" i="1" dirty="0"/>
              <a:t>OR</a:t>
            </a:r>
          </a:p>
          <a:p>
            <a:r>
              <a:rPr lang="en-US" sz="1600" dirty="0"/>
              <a:t>Any age and permanently and totally disabled (defined later)</a:t>
            </a:r>
          </a:p>
          <a:p>
            <a:r>
              <a:rPr lang="en-US" sz="1700" b="1" i="1" dirty="0"/>
              <a:t>AND </a:t>
            </a:r>
          </a:p>
          <a:p>
            <a:r>
              <a:rPr lang="en-US" sz="1600" dirty="0"/>
              <a:t>Who didn't provide over half of his or her own support for 2020 (see Pub. 501) </a:t>
            </a:r>
          </a:p>
          <a:p>
            <a:r>
              <a:rPr lang="en-US" sz="1700" b="1" i="1" dirty="0"/>
              <a:t>AND</a:t>
            </a:r>
            <a:r>
              <a:rPr lang="en-US" sz="1700" dirty="0"/>
              <a:t> </a:t>
            </a:r>
          </a:p>
          <a:p>
            <a:r>
              <a:rPr lang="en-US" sz="1600" dirty="0"/>
              <a:t>Who isn't filing a joint return for 2020 or is filing a joint return for 2020 only to claim a refund of withheld income tax or estimated tax paid (see Pub. 501 for details and examples)</a:t>
            </a:r>
          </a:p>
          <a:p>
            <a:r>
              <a:rPr lang="en-US" sz="1700" b="1" i="1" dirty="0"/>
              <a:t>AND</a:t>
            </a:r>
          </a:p>
          <a:p>
            <a:r>
              <a:rPr lang="en-US" sz="1600" dirty="0"/>
              <a:t>Who lived with you for more than half of 2020. If the child didn't live with you for the required time, see Exception to time lived with you, later</a:t>
            </a:r>
            <a:endParaRPr lang="en-US" sz="1600" b="1" i="1" dirty="0"/>
          </a:p>
          <a:p>
            <a:endParaRPr lang="en-US" dirty="0"/>
          </a:p>
        </p:txBody>
      </p:sp>
    </p:spTree>
    <p:extLst>
      <p:ext uri="{BB962C8B-B14F-4D97-AF65-F5344CB8AC3E}">
        <p14:creationId xmlns:p14="http://schemas.microsoft.com/office/powerpoint/2010/main" val="2838092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p:txBody>
          <a:bodyPr/>
          <a:lstStyle/>
          <a:p>
            <a:r>
              <a:rPr lang="en-US" b="1" i="1" dirty="0"/>
              <a:t>Is Your Qualifying Child a Dependent?</a:t>
            </a:r>
          </a:p>
        </p:txBody>
      </p:sp>
      <p:sp>
        <p:nvSpPr>
          <p:cNvPr id="3" name="Content Placeholder 2">
            <a:extLst>
              <a:ext uri="{FF2B5EF4-FFF2-40B4-BE49-F238E27FC236}">
                <a16:creationId xmlns:a16="http://schemas.microsoft.com/office/drawing/2014/main" id="{2917358F-320A-4477-8D99-E736CD302256}"/>
              </a:ext>
            </a:extLst>
          </p:cNvPr>
          <p:cNvSpPr>
            <a:spLocks noGrp="1"/>
          </p:cNvSpPr>
          <p:nvPr>
            <p:ph idx="1"/>
          </p:nvPr>
        </p:nvSpPr>
        <p:spPr>
          <a:xfrm>
            <a:off x="838200" y="1562469"/>
            <a:ext cx="10515600" cy="5033639"/>
          </a:xfrm>
        </p:spPr>
        <p:txBody>
          <a:bodyPr>
            <a:normAutofit/>
          </a:bodyPr>
          <a:lstStyle/>
          <a:p>
            <a:r>
              <a:rPr lang="en-US" dirty="0"/>
              <a:t>Child was a US citizen, US national, resident alien, a resident of Canada, or a resident of Mexico</a:t>
            </a:r>
          </a:p>
          <a:p>
            <a:r>
              <a:rPr lang="en-US" b="1" i="1" dirty="0"/>
              <a:t>Yes – Continue 		No – Stop.  Not a Dependent</a:t>
            </a:r>
          </a:p>
          <a:p>
            <a:r>
              <a:rPr lang="en-US" dirty="0"/>
              <a:t>Was your child married?</a:t>
            </a:r>
          </a:p>
          <a:p>
            <a:r>
              <a:rPr lang="en-US" b="1" i="1" dirty="0"/>
              <a:t>No – Continue 		Yes – Review Rules for Married Children</a:t>
            </a:r>
          </a:p>
          <a:p>
            <a:r>
              <a:rPr lang="en-US" dirty="0"/>
              <a:t>Can you be claimed as a dependent on someone else’s return?</a:t>
            </a:r>
          </a:p>
          <a:p>
            <a:r>
              <a:rPr lang="en-US" b="1" i="1" dirty="0"/>
              <a:t>No – You can claim 	Yes – You cannot claim them </a:t>
            </a:r>
          </a:p>
        </p:txBody>
      </p:sp>
    </p:spTree>
    <p:extLst>
      <p:ext uri="{BB962C8B-B14F-4D97-AF65-F5344CB8AC3E}">
        <p14:creationId xmlns:p14="http://schemas.microsoft.com/office/powerpoint/2010/main" val="2256566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B8E5C184-00A7-4BF0-83CC-F5F6A67A6613}"/>
              </a:ext>
            </a:extLst>
          </p:cNvPr>
          <p:cNvPicPr>
            <a:picLocks noChangeAspect="1"/>
          </p:cNvPicPr>
          <p:nvPr/>
        </p:nvPicPr>
        <p:blipFill>
          <a:blip r:embed="rId2"/>
          <a:stretch>
            <a:fillRect/>
          </a:stretch>
        </p:blipFill>
        <p:spPr>
          <a:xfrm>
            <a:off x="1469172" y="209550"/>
            <a:ext cx="6036528" cy="6419850"/>
          </a:xfrm>
          <a:prstGeom prst="rect">
            <a:avLst/>
          </a:prstGeom>
        </p:spPr>
      </p:pic>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651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DE3572-D042-47FA-BE39-198B597907E8}"/>
              </a:ext>
            </a:extLst>
          </p:cNvPr>
          <p:cNvPicPr>
            <a:picLocks noChangeAspect="1"/>
          </p:cNvPicPr>
          <p:nvPr/>
        </p:nvPicPr>
        <p:blipFill>
          <a:blip r:embed="rId2"/>
          <a:stretch>
            <a:fillRect/>
          </a:stretch>
        </p:blipFill>
        <p:spPr>
          <a:xfrm>
            <a:off x="1313762" y="0"/>
            <a:ext cx="9564475" cy="6858000"/>
          </a:xfrm>
          <a:prstGeom prst="rect">
            <a:avLst/>
          </a:prstGeom>
        </p:spPr>
      </p:pic>
    </p:spTree>
    <p:extLst>
      <p:ext uri="{BB962C8B-B14F-4D97-AF65-F5344CB8AC3E}">
        <p14:creationId xmlns:p14="http://schemas.microsoft.com/office/powerpoint/2010/main" val="1456896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CA1781-ECED-4758-9E03-3152982A0D62}"/>
              </a:ext>
            </a:extLst>
          </p:cNvPr>
          <p:cNvPicPr>
            <a:picLocks noChangeAspect="1"/>
          </p:cNvPicPr>
          <p:nvPr/>
        </p:nvPicPr>
        <p:blipFill>
          <a:blip r:embed="rId2"/>
          <a:stretch>
            <a:fillRect/>
          </a:stretch>
        </p:blipFill>
        <p:spPr>
          <a:xfrm>
            <a:off x="936893" y="0"/>
            <a:ext cx="10318213" cy="6858000"/>
          </a:xfrm>
          <a:prstGeom prst="rect">
            <a:avLst/>
          </a:prstGeom>
        </p:spPr>
      </p:pic>
    </p:spTree>
    <p:extLst>
      <p:ext uri="{BB962C8B-B14F-4D97-AF65-F5344CB8AC3E}">
        <p14:creationId xmlns:p14="http://schemas.microsoft.com/office/powerpoint/2010/main" val="4238752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p:txBody>
          <a:bodyPr/>
          <a:lstStyle/>
          <a:p>
            <a:r>
              <a:rPr lang="en-US" b="1" i="1" dirty="0"/>
              <a:t>But I don’t know ANYTHING about taxes!</a:t>
            </a:r>
          </a:p>
        </p:txBody>
      </p:sp>
      <p:sp>
        <p:nvSpPr>
          <p:cNvPr id="3" name="Content Placeholder 2">
            <a:extLst>
              <a:ext uri="{FF2B5EF4-FFF2-40B4-BE49-F238E27FC236}">
                <a16:creationId xmlns:a16="http://schemas.microsoft.com/office/drawing/2014/main" id="{2917358F-320A-4477-8D99-E736CD302256}"/>
              </a:ext>
            </a:extLst>
          </p:cNvPr>
          <p:cNvSpPr>
            <a:spLocks noGrp="1"/>
          </p:cNvSpPr>
          <p:nvPr>
            <p:ph idx="1"/>
          </p:nvPr>
        </p:nvSpPr>
        <p:spPr/>
        <p:txBody>
          <a:bodyPr/>
          <a:lstStyle/>
          <a:p>
            <a:r>
              <a:rPr lang="en-US" dirty="0"/>
              <a:t>Do you know how to read?</a:t>
            </a:r>
          </a:p>
          <a:p>
            <a:r>
              <a:rPr lang="en-US" dirty="0"/>
              <a:t>Do you know how to add and subtract?</a:t>
            </a:r>
          </a:p>
          <a:p>
            <a:r>
              <a:rPr lang="en-US" dirty="0"/>
              <a:t>Do you know your name?</a:t>
            </a:r>
          </a:p>
          <a:p>
            <a:r>
              <a:rPr lang="en-US" dirty="0"/>
              <a:t>Do you know how to write your name on a form?</a:t>
            </a:r>
          </a:p>
          <a:p>
            <a:endParaRPr lang="en-US" dirty="0"/>
          </a:p>
          <a:p>
            <a:r>
              <a:rPr lang="en-US" b="1" i="1" dirty="0"/>
              <a:t>CONGRATULATIONS!!! You have almost all of the skills you need to handle taxes!!!</a:t>
            </a:r>
          </a:p>
          <a:p>
            <a:endParaRPr lang="en-US" dirty="0"/>
          </a:p>
        </p:txBody>
      </p:sp>
    </p:spTree>
    <p:extLst>
      <p:ext uri="{BB962C8B-B14F-4D97-AF65-F5344CB8AC3E}">
        <p14:creationId xmlns:p14="http://schemas.microsoft.com/office/powerpoint/2010/main" val="4069968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a:xfrm>
            <a:off x="635000" y="640823"/>
            <a:ext cx="3418659" cy="5583148"/>
          </a:xfrm>
        </p:spPr>
        <p:txBody>
          <a:bodyPr anchor="ctr">
            <a:normAutofit/>
          </a:bodyPr>
          <a:lstStyle/>
          <a:p>
            <a:r>
              <a:rPr lang="en-US" sz="5400" b="1" i="1"/>
              <a:t>Filing Deadlines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3A04BD3-709D-4C8D-8733-3DB9141DEEF1}"/>
              </a:ext>
            </a:extLst>
          </p:cNvPr>
          <p:cNvGraphicFramePr>
            <a:graphicFrameLocks noGrp="1"/>
          </p:cNvGraphicFramePr>
          <p:nvPr>
            <p:ph idx="1"/>
            <p:extLst>
              <p:ext uri="{D42A27DB-BD31-4B8C-83A1-F6EECF244321}">
                <p14:modId xmlns:p14="http://schemas.microsoft.com/office/powerpoint/2010/main" val="180780574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6725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p:txBody>
          <a:bodyPr/>
          <a:lstStyle/>
          <a:p>
            <a:r>
              <a:rPr lang="en-US" b="1" i="1" dirty="0"/>
              <a:t>What you (probably) got in the mail</a:t>
            </a:r>
          </a:p>
        </p:txBody>
      </p:sp>
      <p:sp>
        <p:nvSpPr>
          <p:cNvPr id="3" name="Content Placeholder 2">
            <a:extLst>
              <a:ext uri="{FF2B5EF4-FFF2-40B4-BE49-F238E27FC236}">
                <a16:creationId xmlns:a16="http://schemas.microsoft.com/office/drawing/2014/main" id="{2917358F-320A-4477-8D99-E736CD302256}"/>
              </a:ext>
            </a:extLst>
          </p:cNvPr>
          <p:cNvSpPr>
            <a:spLocks noGrp="1"/>
          </p:cNvSpPr>
          <p:nvPr>
            <p:ph idx="1"/>
          </p:nvPr>
        </p:nvSpPr>
        <p:spPr/>
        <p:txBody>
          <a:bodyPr>
            <a:normAutofit lnSpcReduction="10000"/>
          </a:bodyPr>
          <a:lstStyle/>
          <a:p>
            <a:r>
              <a:rPr lang="en-US" b="1" i="1" dirty="0"/>
              <a:t>Income</a:t>
            </a:r>
          </a:p>
          <a:p>
            <a:pPr lvl="1"/>
            <a:r>
              <a:rPr lang="en-US" b="1" i="1" dirty="0"/>
              <a:t>W-2 Form – </a:t>
            </a:r>
            <a:r>
              <a:rPr lang="en-US" dirty="0"/>
              <a:t>your employer has recorded how much they paid you and how much money was withheld in taxes</a:t>
            </a:r>
          </a:p>
          <a:p>
            <a:pPr lvl="1"/>
            <a:r>
              <a:rPr lang="en-US" b="1" i="1" dirty="0"/>
              <a:t>1099C Form – </a:t>
            </a:r>
            <a:r>
              <a:rPr lang="en-US" dirty="0"/>
              <a:t>your employer considers you an “independent contractor”.  They recorded how much money they paid you, but they probably did not withhold any money for taxes.  For tax purposes you are your own business.</a:t>
            </a:r>
          </a:p>
          <a:p>
            <a:pPr lvl="1"/>
            <a:r>
              <a:rPr lang="en-US" b="1" i="1" dirty="0"/>
              <a:t> 1099G Form – </a:t>
            </a:r>
            <a:r>
              <a:rPr lang="en-US" dirty="0"/>
              <a:t>this lists any unemployment you may have received in 2020. Unemployment is taxable.  It gets reported on Schedule 1 of the 1040.</a:t>
            </a:r>
          </a:p>
          <a:p>
            <a:pPr lvl="1"/>
            <a:endParaRPr lang="en-US" b="1" i="1" dirty="0"/>
          </a:p>
          <a:p>
            <a:r>
              <a:rPr lang="en-US" b="1" i="1" dirty="0"/>
              <a:t>Investments</a:t>
            </a:r>
          </a:p>
          <a:p>
            <a:pPr lvl="1"/>
            <a:r>
              <a:rPr lang="en-US" b="1" i="1" dirty="0"/>
              <a:t>1099INT </a:t>
            </a:r>
            <a:r>
              <a:rPr lang="en-US" dirty="0"/>
              <a:t>– shows any interest you may have received.  Traditionally from a bank, but it can also be from an investment account </a:t>
            </a:r>
          </a:p>
        </p:txBody>
      </p:sp>
    </p:spTree>
    <p:extLst>
      <p:ext uri="{BB962C8B-B14F-4D97-AF65-F5344CB8AC3E}">
        <p14:creationId xmlns:p14="http://schemas.microsoft.com/office/powerpoint/2010/main" val="419154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p:txBody>
          <a:bodyPr/>
          <a:lstStyle/>
          <a:p>
            <a:r>
              <a:rPr lang="en-US" b="1" i="1" dirty="0"/>
              <a:t>What you (probably) got in the mail</a:t>
            </a:r>
          </a:p>
        </p:txBody>
      </p:sp>
      <p:sp>
        <p:nvSpPr>
          <p:cNvPr id="3" name="Content Placeholder 2">
            <a:extLst>
              <a:ext uri="{FF2B5EF4-FFF2-40B4-BE49-F238E27FC236}">
                <a16:creationId xmlns:a16="http://schemas.microsoft.com/office/drawing/2014/main" id="{2917358F-320A-4477-8D99-E736CD302256}"/>
              </a:ext>
            </a:extLst>
          </p:cNvPr>
          <p:cNvSpPr>
            <a:spLocks noGrp="1"/>
          </p:cNvSpPr>
          <p:nvPr>
            <p:ph idx="1"/>
          </p:nvPr>
        </p:nvSpPr>
        <p:spPr/>
        <p:txBody>
          <a:bodyPr>
            <a:normAutofit/>
          </a:bodyPr>
          <a:lstStyle/>
          <a:p>
            <a:r>
              <a:rPr lang="en-US" b="1" i="1" dirty="0"/>
              <a:t>Investments (Cont’d)</a:t>
            </a:r>
          </a:p>
          <a:p>
            <a:pPr lvl="1"/>
            <a:r>
              <a:rPr lang="en-US" b="1" i="1" dirty="0"/>
              <a:t>1099DIV– </a:t>
            </a:r>
            <a:r>
              <a:rPr lang="en-US" dirty="0"/>
              <a:t>shows any dividend income you may have received during the year.  Typically, this will come from an investment firm or account</a:t>
            </a:r>
          </a:p>
          <a:p>
            <a:pPr lvl="1"/>
            <a:r>
              <a:rPr lang="en-US" b="1" i="1" dirty="0"/>
              <a:t>1099B</a:t>
            </a:r>
            <a:r>
              <a:rPr lang="en-US" dirty="0"/>
              <a:t>  - shows any sales you may have done over the years on stocks or bonds.  Typically, this will come from an investment firm or account</a:t>
            </a:r>
          </a:p>
          <a:p>
            <a:pPr lvl="1"/>
            <a:endParaRPr lang="en-US" dirty="0"/>
          </a:p>
          <a:p>
            <a:r>
              <a:rPr lang="en-US" b="1" i="1" dirty="0"/>
              <a:t>Insurance</a:t>
            </a:r>
          </a:p>
          <a:p>
            <a:pPr lvl="1"/>
            <a:r>
              <a:rPr lang="en-US" b="1" i="1" dirty="0"/>
              <a:t>1095C Form– </a:t>
            </a:r>
            <a:r>
              <a:rPr lang="en-US" dirty="0"/>
              <a:t>shows proof that you were had health insurance under an employer health insurance plan.  </a:t>
            </a:r>
          </a:p>
        </p:txBody>
      </p:sp>
    </p:spTree>
    <p:extLst>
      <p:ext uri="{BB962C8B-B14F-4D97-AF65-F5344CB8AC3E}">
        <p14:creationId xmlns:p14="http://schemas.microsoft.com/office/powerpoint/2010/main" val="1346165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a:xfrm>
            <a:off x="838200" y="356247"/>
            <a:ext cx="10515600" cy="1325563"/>
          </a:xfrm>
        </p:spPr>
        <p:txBody>
          <a:bodyPr/>
          <a:lstStyle/>
          <a:p>
            <a:r>
              <a:rPr lang="en-US" b="1" i="1" dirty="0"/>
              <a:t>Do I need to file?</a:t>
            </a:r>
          </a:p>
        </p:txBody>
      </p:sp>
      <p:sp>
        <p:nvSpPr>
          <p:cNvPr id="6" name="Content Placeholder 5">
            <a:extLst>
              <a:ext uri="{FF2B5EF4-FFF2-40B4-BE49-F238E27FC236}">
                <a16:creationId xmlns:a16="http://schemas.microsoft.com/office/drawing/2014/main" id="{08034179-3797-4857-AC01-6F5BEA2F4975}"/>
              </a:ext>
            </a:extLst>
          </p:cNvPr>
          <p:cNvSpPr>
            <a:spLocks noGrp="1"/>
          </p:cNvSpPr>
          <p:nvPr>
            <p:ph idx="1"/>
          </p:nvPr>
        </p:nvSpPr>
        <p:spPr>
          <a:xfrm>
            <a:off x="838200" y="1798992"/>
            <a:ext cx="10515600" cy="4351338"/>
          </a:xfrm>
        </p:spPr>
        <p:txBody>
          <a:bodyPr/>
          <a:lstStyle/>
          <a:p>
            <a:r>
              <a:rPr lang="en-US" dirty="0"/>
              <a:t>In </a:t>
            </a:r>
            <a:r>
              <a:rPr lang="en-US" b="1" i="1" dirty="0"/>
              <a:t>MOST</a:t>
            </a:r>
            <a:r>
              <a:rPr lang="en-US" dirty="0"/>
              <a:t> cases, you </a:t>
            </a:r>
            <a:r>
              <a:rPr lang="en-US" b="1" i="1" dirty="0"/>
              <a:t>MUST</a:t>
            </a:r>
            <a:r>
              <a:rPr lang="en-US" dirty="0"/>
              <a:t> file if……….</a:t>
            </a:r>
          </a:p>
          <a:p>
            <a:endParaRPr lang="en-US" dirty="0"/>
          </a:p>
          <a:p>
            <a:endParaRPr lang="en-US" dirty="0"/>
          </a:p>
        </p:txBody>
      </p:sp>
      <p:graphicFrame>
        <p:nvGraphicFramePr>
          <p:cNvPr id="7" name="Table 7">
            <a:extLst>
              <a:ext uri="{FF2B5EF4-FFF2-40B4-BE49-F238E27FC236}">
                <a16:creationId xmlns:a16="http://schemas.microsoft.com/office/drawing/2014/main" id="{A7567367-527F-4BF6-8C60-C77D95DBE19F}"/>
              </a:ext>
            </a:extLst>
          </p:cNvPr>
          <p:cNvGraphicFramePr>
            <a:graphicFrameLocks noGrp="1"/>
          </p:cNvGraphicFramePr>
          <p:nvPr>
            <p:extLst>
              <p:ext uri="{D42A27DB-BD31-4B8C-83A1-F6EECF244321}">
                <p14:modId xmlns:p14="http://schemas.microsoft.com/office/powerpoint/2010/main" val="448215514"/>
              </p:ext>
            </p:extLst>
          </p:nvPr>
        </p:nvGraphicFramePr>
        <p:xfrm>
          <a:off x="861134" y="2441358"/>
          <a:ext cx="10573305" cy="2299320"/>
        </p:xfrm>
        <a:graphic>
          <a:graphicData uri="http://schemas.openxmlformats.org/drawingml/2006/table">
            <a:tbl>
              <a:tblPr firstRow="1" bandRow="1">
                <a:tableStyleId>{5C22544A-7EE6-4342-B048-85BDC9FD1C3A}</a:tableStyleId>
              </a:tblPr>
              <a:tblGrid>
                <a:gridCol w="3509145">
                  <a:extLst>
                    <a:ext uri="{9D8B030D-6E8A-4147-A177-3AD203B41FA5}">
                      <a16:colId xmlns:a16="http://schemas.microsoft.com/office/drawing/2014/main" val="1033444082"/>
                    </a:ext>
                  </a:extLst>
                </a:gridCol>
                <a:gridCol w="3532080">
                  <a:extLst>
                    <a:ext uri="{9D8B030D-6E8A-4147-A177-3AD203B41FA5}">
                      <a16:colId xmlns:a16="http://schemas.microsoft.com/office/drawing/2014/main" val="3343584061"/>
                    </a:ext>
                  </a:extLst>
                </a:gridCol>
                <a:gridCol w="3532080">
                  <a:extLst>
                    <a:ext uri="{9D8B030D-6E8A-4147-A177-3AD203B41FA5}">
                      <a16:colId xmlns:a16="http://schemas.microsoft.com/office/drawing/2014/main" val="3790706220"/>
                    </a:ext>
                  </a:extLst>
                </a:gridCol>
              </a:tblGrid>
              <a:tr h="574830">
                <a:tc>
                  <a:txBody>
                    <a:bodyPr/>
                    <a:lstStyle/>
                    <a:p>
                      <a:r>
                        <a:rPr lang="en-US" dirty="0"/>
                        <a:t>Filing Status </a:t>
                      </a:r>
                    </a:p>
                  </a:txBody>
                  <a:tcPr/>
                </a:tc>
                <a:tc>
                  <a:txBody>
                    <a:bodyPr/>
                    <a:lstStyle/>
                    <a:p>
                      <a:r>
                        <a:rPr lang="en-US" dirty="0"/>
                        <a:t>Age </a:t>
                      </a:r>
                    </a:p>
                  </a:txBody>
                  <a:tcPr/>
                </a:tc>
                <a:tc>
                  <a:txBody>
                    <a:bodyPr/>
                    <a:lstStyle/>
                    <a:p>
                      <a:r>
                        <a:rPr lang="en-US" dirty="0"/>
                        <a:t>Gross Income </a:t>
                      </a:r>
                    </a:p>
                  </a:txBody>
                  <a:tcPr/>
                </a:tc>
                <a:extLst>
                  <a:ext uri="{0D108BD9-81ED-4DB2-BD59-A6C34878D82A}">
                    <a16:rowId xmlns:a16="http://schemas.microsoft.com/office/drawing/2014/main" val="122303286"/>
                  </a:ext>
                </a:extLst>
              </a:tr>
              <a:tr h="574830">
                <a:tc>
                  <a:txBody>
                    <a:bodyPr/>
                    <a:lstStyle/>
                    <a:p>
                      <a:r>
                        <a:rPr lang="en-US" dirty="0"/>
                        <a:t>Single </a:t>
                      </a:r>
                    </a:p>
                  </a:txBody>
                  <a:tcPr/>
                </a:tc>
                <a:tc>
                  <a:txBody>
                    <a:bodyPr/>
                    <a:lstStyle/>
                    <a:p>
                      <a:r>
                        <a:rPr lang="en-US" dirty="0"/>
                        <a:t>Under age 65</a:t>
                      </a:r>
                    </a:p>
                  </a:txBody>
                  <a:tcPr/>
                </a:tc>
                <a:tc>
                  <a:txBody>
                    <a:bodyPr/>
                    <a:lstStyle/>
                    <a:p>
                      <a:r>
                        <a:rPr lang="en-US" dirty="0"/>
                        <a:t>$12,400 or more</a:t>
                      </a:r>
                    </a:p>
                  </a:txBody>
                  <a:tcPr/>
                </a:tc>
                <a:extLst>
                  <a:ext uri="{0D108BD9-81ED-4DB2-BD59-A6C34878D82A}">
                    <a16:rowId xmlns:a16="http://schemas.microsoft.com/office/drawing/2014/main" val="2332685483"/>
                  </a:ext>
                </a:extLst>
              </a:tr>
              <a:tr h="574830">
                <a:tc>
                  <a:txBody>
                    <a:bodyPr/>
                    <a:lstStyle/>
                    <a:p>
                      <a:r>
                        <a:rPr lang="en-US" dirty="0"/>
                        <a:t>Married filing jointly</a:t>
                      </a:r>
                    </a:p>
                  </a:txBody>
                  <a:tcPr/>
                </a:tc>
                <a:tc>
                  <a:txBody>
                    <a:bodyPr/>
                    <a:lstStyle/>
                    <a:p>
                      <a:r>
                        <a:rPr lang="en-US" dirty="0"/>
                        <a:t>Under age 65</a:t>
                      </a:r>
                    </a:p>
                  </a:txBody>
                  <a:tcPr/>
                </a:tc>
                <a:tc>
                  <a:txBody>
                    <a:bodyPr/>
                    <a:lstStyle/>
                    <a:p>
                      <a:r>
                        <a:rPr lang="en-US" dirty="0"/>
                        <a:t>$24,800 or more</a:t>
                      </a:r>
                    </a:p>
                  </a:txBody>
                  <a:tcPr/>
                </a:tc>
                <a:extLst>
                  <a:ext uri="{0D108BD9-81ED-4DB2-BD59-A6C34878D82A}">
                    <a16:rowId xmlns:a16="http://schemas.microsoft.com/office/drawing/2014/main" val="4120185896"/>
                  </a:ext>
                </a:extLst>
              </a:tr>
              <a:tr h="574830">
                <a:tc>
                  <a:txBody>
                    <a:bodyPr/>
                    <a:lstStyle/>
                    <a:p>
                      <a:r>
                        <a:rPr lang="en-US" dirty="0"/>
                        <a:t>Head of household </a:t>
                      </a:r>
                    </a:p>
                  </a:txBody>
                  <a:tcPr/>
                </a:tc>
                <a:tc>
                  <a:txBody>
                    <a:bodyPr/>
                    <a:lstStyle/>
                    <a:p>
                      <a:r>
                        <a:rPr lang="en-US" dirty="0"/>
                        <a:t>Under age 65</a:t>
                      </a:r>
                    </a:p>
                  </a:txBody>
                  <a:tcPr/>
                </a:tc>
                <a:tc>
                  <a:txBody>
                    <a:bodyPr/>
                    <a:lstStyle/>
                    <a:p>
                      <a:r>
                        <a:rPr lang="en-US" dirty="0"/>
                        <a:t>$18,650 or more </a:t>
                      </a:r>
                    </a:p>
                  </a:txBody>
                  <a:tcPr/>
                </a:tc>
                <a:extLst>
                  <a:ext uri="{0D108BD9-81ED-4DB2-BD59-A6C34878D82A}">
                    <a16:rowId xmlns:a16="http://schemas.microsoft.com/office/drawing/2014/main" val="2805857924"/>
                  </a:ext>
                </a:extLst>
              </a:tr>
            </a:tbl>
          </a:graphicData>
        </a:graphic>
      </p:graphicFrame>
    </p:spTree>
    <p:extLst>
      <p:ext uri="{BB962C8B-B14F-4D97-AF65-F5344CB8AC3E}">
        <p14:creationId xmlns:p14="http://schemas.microsoft.com/office/powerpoint/2010/main" val="851433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B08C-B4AE-4720-9B5D-B26E84E6482E}"/>
              </a:ext>
            </a:extLst>
          </p:cNvPr>
          <p:cNvSpPr>
            <a:spLocks noGrp="1"/>
          </p:cNvSpPr>
          <p:nvPr>
            <p:ph type="title"/>
          </p:nvPr>
        </p:nvSpPr>
        <p:spPr/>
        <p:txBody>
          <a:bodyPr/>
          <a:lstStyle/>
          <a:p>
            <a:r>
              <a:rPr lang="en-US" b="1" i="1" dirty="0"/>
              <a:t>Do I need to file if I am a dependent?</a:t>
            </a:r>
          </a:p>
        </p:txBody>
      </p:sp>
      <p:sp>
        <p:nvSpPr>
          <p:cNvPr id="3" name="Content Placeholder 2">
            <a:extLst>
              <a:ext uri="{FF2B5EF4-FFF2-40B4-BE49-F238E27FC236}">
                <a16:creationId xmlns:a16="http://schemas.microsoft.com/office/drawing/2014/main" id="{2917358F-320A-4477-8D99-E736CD302256}"/>
              </a:ext>
            </a:extLst>
          </p:cNvPr>
          <p:cNvSpPr>
            <a:spLocks noGrp="1"/>
          </p:cNvSpPr>
          <p:nvPr>
            <p:ph idx="1"/>
          </p:nvPr>
        </p:nvSpPr>
        <p:spPr/>
        <p:txBody>
          <a:bodyPr>
            <a:normAutofit/>
          </a:bodyPr>
          <a:lstStyle/>
          <a:p>
            <a:r>
              <a:rPr lang="en-US" b="1" dirty="0"/>
              <a:t>The rules are a bit different if you are considered a dependent (so somebody else is claiming you on their tax return) </a:t>
            </a:r>
          </a:p>
          <a:p>
            <a:endParaRPr lang="en-US" b="1" i="1" dirty="0"/>
          </a:p>
          <a:p>
            <a:r>
              <a:rPr lang="en-US" dirty="0"/>
              <a:t>If you are single, less than 65 years old, and not blind, do </a:t>
            </a:r>
            <a:r>
              <a:rPr lang="en-US" b="1" dirty="0"/>
              <a:t>ANY</a:t>
            </a:r>
            <a:r>
              <a:rPr lang="en-US" dirty="0"/>
              <a:t> of the following situations apply?</a:t>
            </a:r>
          </a:p>
          <a:p>
            <a:pPr lvl="1"/>
            <a:r>
              <a:rPr lang="en-US" dirty="0"/>
              <a:t>Did you make $1,100 or more in unearned income (investments)?</a:t>
            </a:r>
          </a:p>
          <a:p>
            <a:pPr lvl="1"/>
            <a:r>
              <a:rPr lang="en-US" dirty="0"/>
              <a:t>Did you make $12,400 or more in earned income?</a:t>
            </a:r>
          </a:p>
          <a:p>
            <a:pPr lvl="1"/>
            <a:r>
              <a:rPr lang="en-US" dirty="0"/>
              <a:t>Was your earned PLUS unearned income more than $1,100 OR you had earned income up to $12,050 plus $350 </a:t>
            </a:r>
          </a:p>
          <a:p>
            <a:pPr marL="457200" lvl="1" indent="0">
              <a:buNone/>
            </a:pPr>
            <a:r>
              <a:rPr lang="en-US" b="1" i="1" dirty="0"/>
              <a:t>If you answered yes to any of these 3 questions, then you must file</a:t>
            </a:r>
          </a:p>
          <a:p>
            <a:pPr lvl="1"/>
            <a:endParaRPr lang="en-US" dirty="0"/>
          </a:p>
          <a:p>
            <a:pPr marL="457200" lvl="1" indent="0">
              <a:buNone/>
            </a:pPr>
            <a:endParaRPr lang="en-US" dirty="0">
              <a:highlight>
                <a:srgbClr val="FFFF00"/>
              </a:highlight>
            </a:endParaRPr>
          </a:p>
        </p:txBody>
      </p:sp>
    </p:spTree>
    <p:extLst>
      <p:ext uri="{BB962C8B-B14F-4D97-AF65-F5344CB8AC3E}">
        <p14:creationId xmlns:p14="http://schemas.microsoft.com/office/powerpoint/2010/main" val="1823911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2302</Words>
  <Application>Microsoft Office PowerPoint</Application>
  <PresentationFormat>Widescreen</PresentationFormat>
  <Paragraphs>235</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TAXES, TAXES, TAXES</vt:lpstr>
      <vt:lpstr>But I don’t know ANYTHING about taxes!</vt:lpstr>
      <vt:lpstr>But I don’t know ANYTHING about taxes!</vt:lpstr>
      <vt:lpstr>But I don’t know ANYTHING about taxes!</vt:lpstr>
      <vt:lpstr>Filing Deadlines</vt:lpstr>
      <vt:lpstr>What you (probably) got in the mail</vt:lpstr>
      <vt:lpstr>What you (probably) got in the mail</vt:lpstr>
      <vt:lpstr>Do I need to file?</vt:lpstr>
      <vt:lpstr>Do I need to file if I am a dependent?</vt:lpstr>
      <vt:lpstr>Special Circumstances When You Must File</vt:lpstr>
      <vt:lpstr>Must versus Should….</vt:lpstr>
      <vt:lpstr>So, I need to file. Now what?</vt:lpstr>
      <vt:lpstr>PowerPoint Presentation</vt:lpstr>
      <vt:lpstr>Standard Deduction And Dependents</vt:lpstr>
      <vt:lpstr>Income </vt:lpstr>
      <vt:lpstr>Deductions</vt:lpstr>
      <vt:lpstr>Tax Withholding </vt:lpstr>
      <vt:lpstr>2020, A Year Like No Other</vt:lpstr>
      <vt:lpstr>Help!</vt:lpstr>
      <vt:lpstr>Help!</vt:lpstr>
      <vt:lpstr>I’m Undocumented.  What Should I Do?</vt:lpstr>
      <vt:lpstr>Tax Breaks for College </vt:lpstr>
      <vt:lpstr>Tax Breaks for College</vt:lpstr>
      <vt:lpstr>Tax Breaks for College</vt:lpstr>
      <vt:lpstr>Tax Breaks for College</vt:lpstr>
      <vt:lpstr>Tax Breaks for College</vt:lpstr>
      <vt:lpstr>State Taxes </vt:lpstr>
      <vt:lpstr>NY State Form IT-201</vt:lpstr>
      <vt:lpstr>File State Return Electronically</vt:lpstr>
      <vt:lpstr>Tricks of the Trade</vt:lpstr>
      <vt:lpstr>Tricks of the Trade</vt:lpstr>
      <vt:lpstr>APPENDIX</vt:lpstr>
      <vt:lpstr>Definition of a Qualifying Child</vt:lpstr>
      <vt:lpstr>Is Your Qualifying Child a Dependent?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TAXES, TAXES, TAXES</dc:title>
  <dc:creator>Tom Osborne</dc:creator>
  <cp:lastModifiedBy>Tom Osborne</cp:lastModifiedBy>
  <cp:revision>74</cp:revision>
  <dcterms:created xsi:type="dcterms:W3CDTF">2021-04-05T21:09:55Z</dcterms:created>
  <dcterms:modified xsi:type="dcterms:W3CDTF">2021-04-13T13:21:42Z</dcterms:modified>
</cp:coreProperties>
</file>