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Lst>
  <p:notesMasterIdLst>
    <p:notesMasterId r:id="rId60"/>
  </p:notesMasterIdLst>
  <p:sldIdLst>
    <p:sldId id="256" r:id="rId7"/>
    <p:sldId id="260" r:id="rId8"/>
    <p:sldId id="343" r:id="rId9"/>
    <p:sldId id="351" r:id="rId10"/>
    <p:sldId id="352" r:id="rId11"/>
    <p:sldId id="345" r:id="rId12"/>
    <p:sldId id="380" r:id="rId13"/>
    <p:sldId id="379" r:id="rId14"/>
    <p:sldId id="346" r:id="rId15"/>
    <p:sldId id="347" r:id="rId16"/>
    <p:sldId id="348" r:id="rId17"/>
    <p:sldId id="349" r:id="rId18"/>
    <p:sldId id="354" r:id="rId19"/>
    <p:sldId id="355" r:id="rId20"/>
    <p:sldId id="361" r:id="rId21"/>
    <p:sldId id="357" r:id="rId22"/>
    <p:sldId id="359" r:id="rId23"/>
    <p:sldId id="360" r:id="rId24"/>
    <p:sldId id="381" r:id="rId25"/>
    <p:sldId id="382" r:id="rId26"/>
    <p:sldId id="384" r:id="rId27"/>
    <p:sldId id="386" r:id="rId28"/>
    <p:sldId id="391" r:id="rId29"/>
    <p:sldId id="305" r:id="rId30"/>
    <p:sldId id="362" r:id="rId31"/>
    <p:sldId id="302" r:id="rId32"/>
    <p:sldId id="304" r:id="rId33"/>
    <p:sldId id="363" r:id="rId34"/>
    <p:sldId id="306" r:id="rId35"/>
    <p:sldId id="307" r:id="rId36"/>
    <p:sldId id="308" r:id="rId37"/>
    <p:sldId id="375" r:id="rId38"/>
    <p:sldId id="324" r:id="rId39"/>
    <p:sldId id="389" r:id="rId40"/>
    <p:sldId id="364" r:id="rId41"/>
    <p:sldId id="313" r:id="rId42"/>
    <p:sldId id="365" r:id="rId43"/>
    <p:sldId id="371" r:id="rId44"/>
    <p:sldId id="368" r:id="rId45"/>
    <p:sldId id="326" r:id="rId46"/>
    <p:sldId id="366" r:id="rId47"/>
    <p:sldId id="328" r:id="rId48"/>
    <p:sldId id="329" r:id="rId49"/>
    <p:sldId id="330" r:id="rId50"/>
    <p:sldId id="331" r:id="rId51"/>
    <p:sldId id="336" r:id="rId52"/>
    <p:sldId id="332" r:id="rId53"/>
    <p:sldId id="350" r:id="rId54"/>
    <p:sldId id="353" r:id="rId55"/>
    <p:sldId id="373" r:id="rId56"/>
    <p:sldId id="372" r:id="rId57"/>
    <p:sldId id="377" r:id="rId58"/>
    <p:sldId id="378" r:id="rId59"/>
  </p:sldIdLst>
  <p:sldSz cx="9144000" cy="5143500" type="screen16x9"/>
  <p:notesSz cx="6996113" cy="928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8C10"/>
    <a:srgbClr val="002D73"/>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928" autoAdjust="0"/>
    <p:restoredTop sz="71271" autoAdjust="0"/>
  </p:normalViewPr>
  <p:slideViewPr>
    <p:cSldViewPr>
      <p:cViewPr varScale="1">
        <p:scale>
          <a:sx n="49" d="100"/>
          <a:sy n="49" d="100"/>
        </p:scale>
        <p:origin x="176" y="7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9" d="100"/>
          <a:sy n="99" d="100"/>
        </p:scale>
        <p:origin x="-3540"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notesMaster" Target="notesMasters/notes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1649" cy="464106"/>
          </a:xfrm>
          <a:prstGeom prst="rect">
            <a:avLst/>
          </a:prstGeom>
        </p:spPr>
        <p:txBody>
          <a:bodyPr vert="horz" lIns="93013" tIns="46506" rIns="93013" bIns="46506" rtlCol="0"/>
          <a:lstStyle>
            <a:lvl1pPr algn="l">
              <a:defRPr sz="1200"/>
            </a:lvl1pPr>
          </a:lstStyle>
          <a:p>
            <a:endParaRPr lang="en-US"/>
          </a:p>
        </p:txBody>
      </p:sp>
      <p:sp>
        <p:nvSpPr>
          <p:cNvPr id="3" name="Date Placeholder 2"/>
          <p:cNvSpPr>
            <a:spLocks noGrp="1"/>
          </p:cNvSpPr>
          <p:nvPr>
            <p:ph type="dt" idx="1"/>
          </p:nvPr>
        </p:nvSpPr>
        <p:spPr>
          <a:xfrm>
            <a:off x="3962845" y="0"/>
            <a:ext cx="3031649" cy="464106"/>
          </a:xfrm>
          <a:prstGeom prst="rect">
            <a:avLst/>
          </a:prstGeom>
        </p:spPr>
        <p:txBody>
          <a:bodyPr vert="horz" lIns="93013" tIns="46506" rIns="93013" bIns="46506" rtlCol="0"/>
          <a:lstStyle>
            <a:lvl1pPr algn="r">
              <a:defRPr sz="1200"/>
            </a:lvl1pPr>
          </a:lstStyle>
          <a:p>
            <a:fld id="{CF2C164A-7038-42D0-953C-2EB4816D4C81}" type="datetimeFigureOut">
              <a:rPr lang="en-US" smtClean="0"/>
              <a:pPr/>
              <a:t>1/25/19</a:t>
            </a:fld>
            <a:endParaRPr lang="en-US"/>
          </a:p>
        </p:txBody>
      </p:sp>
      <p:sp>
        <p:nvSpPr>
          <p:cNvPr id="4" name="Slide Image Placeholder 3"/>
          <p:cNvSpPr>
            <a:spLocks noGrp="1" noRot="1" noChangeAspect="1"/>
          </p:cNvSpPr>
          <p:nvPr>
            <p:ph type="sldImg" idx="2"/>
          </p:nvPr>
        </p:nvSpPr>
        <p:spPr>
          <a:xfrm>
            <a:off x="404813" y="696913"/>
            <a:ext cx="6186487" cy="3479800"/>
          </a:xfrm>
          <a:prstGeom prst="rect">
            <a:avLst/>
          </a:prstGeom>
          <a:noFill/>
          <a:ln w="12700">
            <a:solidFill>
              <a:prstClr val="black"/>
            </a:solidFill>
          </a:ln>
        </p:spPr>
        <p:txBody>
          <a:bodyPr vert="horz" lIns="93013" tIns="46506" rIns="93013" bIns="46506" rtlCol="0" anchor="ctr"/>
          <a:lstStyle/>
          <a:p>
            <a:endParaRPr lang="en-US"/>
          </a:p>
        </p:txBody>
      </p:sp>
      <p:sp>
        <p:nvSpPr>
          <p:cNvPr id="6" name="Footer Placeholder 5"/>
          <p:cNvSpPr>
            <a:spLocks noGrp="1"/>
          </p:cNvSpPr>
          <p:nvPr>
            <p:ph type="ftr" sz="quarter" idx="4"/>
          </p:nvPr>
        </p:nvSpPr>
        <p:spPr>
          <a:xfrm>
            <a:off x="0" y="8816396"/>
            <a:ext cx="3031649" cy="464106"/>
          </a:xfrm>
          <a:prstGeom prst="rect">
            <a:avLst/>
          </a:prstGeom>
        </p:spPr>
        <p:txBody>
          <a:bodyPr vert="horz" lIns="93013" tIns="46506" rIns="93013" bIns="46506" rtlCol="0" anchor="b"/>
          <a:lstStyle>
            <a:lvl1pPr algn="l">
              <a:defRPr sz="1200"/>
            </a:lvl1pPr>
          </a:lstStyle>
          <a:p>
            <a:endParaRPr lang="en-US"/>
          </a:p>
        </p:txBody>
      </p:sp>
      <p:sp>
        <p:nvSpPr>
          <p:cNvPr id="7" name="Slide Number Placeholder 6"/>
          <p:cNvSpPr>
            <a:spLocks noGrp="1"/>
          </p:cNvSpPr>
          <p:nvPr>
            <p:ph type="sldNum" sz="quarter" idx="5"/>
          </p:nvPr>
        </p:nvSpPr>
        <p:spPr>
          <a:xfrm>
            <a:off x="3962845" y="8816396"/>
            <a:ext cx="3031649" cy="464106"/>
          </a:xfrm>
          <a:prstGeom prst="rect">
            <a:avLst/>
          </a:prstGeom>
        </p:spPr>
        <p:txBody>
          <a:bodyPr vert="horz" lIns="93013" tIns="46506" rIns="93013" bIns="46506" rtlCol="0" anchor="b"/>
          <a:lstStyle>
            <a:lvl1pPr algn="r">
              <a:defRPr sz="1200"/>
            </a:lvl1pPr>
          </a:lstStyle>
          <a:p>
            <a:fld id="{F6DA9C80-B631-4EC4-8253-F63CFD0157DF}" type="slidenum">
              <a:rPr lang="en-US" smtClean="0"/>
              <a:pPr/>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eaLnBrk="1" hangingPunct="1"/>
            <a:r>
              <a:rPr lang="en-US" altLang="en-US" dirty="0"/>
              <a:t>Welcome.</a:t>
            </a:r>
          </a:p>
          <a:p>
            <a:pPr eaLnBrk="1" hangingPunct="1"/>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a:t>
            </a:fld>
            <a:endParaRPr lang="en-US"/>
          </a:p>
        </p:txBody>
      </p:sp>
    </p:spTree>
    <p:extLst>
      <p:ext uri="{BB962C8B-B14F-4D97-AF65-F5344CB8AC3E}">
        <p14:creationId xmlns:p14="http://schemas.microsoft.com/office/powerpoint/2010/main" val="400178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Accept the terms and conditions of the application. (two screens)</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10</a:t>
            </a:fld>
            <a:endParaRPr lang="en-US"/>
          </a:p>
        </p:txBody>
      </p:sp>
    </p:spTree>
    <p:extLst>
      <p:ext uri="{BB962C8B-B14F-4D97-AF65-F5344CB8AC3E}">
        <p14:creationId xmlns:p14="http://schemas.microsoft.com/office/powerpoint/2010/main" val="650101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student will check the box that they have read and understand the Terms and Conditions.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11</a:t>
            </a:fld>
            <a:endParaRPr lang="en-US"/>
          </a:p>
        </p:txBody>
      </p:sp>
    </p:spTree>
    <p:extLst>
      <p:ext uri="{BB962C8B-B14F-4D97-AF65-F5344CB8AC3E}">
        <p14:creationId xmlns:p14="http://schemas.microsoft.com/office/powerpoint/2010/main" val="332099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Students will complete the required fields so that HESC can authenticate their identity.  Students must complete the fields with the exact information they provided on the FAFSA.  Any variance may delay the processing of the application.</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12</a:t>
            </a:fld>
            <a:endParaRPr lang="en-US"/>
          </a:p>
        </p:txBody>
      </p:sp>
    </p:spTree>
    <p:extLst>
      <p:ext uri="{BB962C8B-B14F-4D97-AF65-F5344CB8AC3E}">
        <p14:creationId xmlns:p14="http://schemas.microsoft.com/office/powerpoint/2010/main" val="266740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The information submitted</a:t>
            </a:r>
            <a:r>
              <a:rPr lang="en-US" baseline="0" dirty="0"/>
              <a:t> </a:t>
            </a:r>
            <a:r>
              <a:rPr lang="en-US" dirty="0"/>
              <a:t>will be used for identity verification. </a:t>
            </a:r>
          </a:p>
          <a:p>
            <a:endParaRPr lang="en-US" dirty="0"/>
          </a:p>
          <a:p>
            <a:r>
              <a:rPr lang="en-US" dirty="0"/>
              <a:t>Students should review the identity information they have entered to verify that it is accurate.</a:t>
            </a:r>
          </a:p>
        </p:txBody>
      </p:sp>
      <p:sp>
        <p:nvSpPr>
          <p:cNvPr id="4" name="Slide Number Placeholder 3"/>
          <p:cNvSpPr>
            <a:spLocks noGrp="1"/>
          </p:cNvSpPr>
          <p:nvPr>
            <p:ph type="sldNum" sz="quarter" idx="10"/>
          </p:nvPr>
        </p:nvSpPr>
        <p:spPr/>
        <p:txBody>
          <a:bodyPr/>
          <a:lstStyle/>
          <a:p>
            <a:fld id="{F6DA9C80-B631-4EC4-8253-F63CFD0157DF}" type="slidenum">
              <a:rPr lang="en-US" smtClean="0"/>
              <a:pPr/>
              <a:t>13</a:t>
            </a:fld>
            <a:endParaRPr lang="en-US"/>
          </a:p>
        </p:txBody>
      </p:sp>
    </p:spTree>
    <p:extLst>
      <p:ext uri="{BB962C8B-B14F-4D97-AF65-F5344CB8AC3E}">
        <p14:creationId xmlns:p14="http://schemas.microsoft.com/office/powerpoint/2010/main" val="344704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Students will provide email address</a:t>
            </a:r>
            <a:r>
              <a:rPr lang="en-US" baseline="0" dirty="0"/>
              <a:t> and select a challenge question and provide an answer. </a:t>
            </a:r>
          </a:p>
          <a:p>
            <a:endParaRPr lang="en-US" baseline="0" dirty="0"/>
          </a:p>
          <a:p>
            <a:r>
              <a:rPr lang="en-US" baseline="0" dirty="0"/>
              <a:t>Challenge question and answer will be used to help confirm their identity should they forget their User ID or PIN.</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14</a:t>
            </a:fld>
            <a:endParaRPr lang="en-US"/>
          </a:p>
        </p:txBody>
      </p:sp>
    </p:spTree>
    <p:extLst>
      <p:ext uri="{BB962C8B-B14F-4D97-AF65-F5344CB8AC3E}">
        <p14:creationId xmlns:p14="http://schemas.microsoft.com/office/powerpoint/2010/main" val="268463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Students will enter</a:t>
            </a:r>
            <a:r>
              <a:rPr lang="en-US" baseline="0" dirty="0"/>
              <a:t> a User ID,</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15</a:t>
            </a:fld>
            <a:endParaRPr lang="en-US"/>
          </a:p>
        </p:txBody>
      </p:sp>
    </p:spTree>
    <p:extLst>
      <p:ext uri="{BB962C8B-B14F-4D97-AF65-F5344CB8AC3E}">
        <p14:creationId xmlns:p14="http://schemas.microsoft.com/office/powerpoint/2010/main" val="231646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and</a:t>
            </a:r>
            <a:r>
              <a:rPr lang="en-US" baseline="0" dirty="0"/>
              <a:t> create a PIN.</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16</a:t>
            </a:fld>
            <a:endParaRPr lang="en-US"/>
          </a:p>
        </p:txBody>
      </p:sp>
    </p:spTree>
    <p:extLst>
      <p:ext uri="{BB962C8B-B14F-4D97-AF65-F5344CB8AC3E}">
        <p14:creationId xmlns:p14="http://schemas.microsoft.com/office/powerpoint/2010/main" val="352394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Students will accept</a:t>
            </a:r>
            <a:r>
              <a:rPr lang="en-US" baseline="0" dirty="0"/>
              <a:t> or decline email notification in the event of any security incident involving non-public information.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17</a:t>
            </a:fld>
            <a:endParaRPr lang="en-US"/>
          </a:p>
        </p:txBody>
      </p:sp>
    </p:spTree>
    <p:extLst>
      <p:ext uri="{BB962C8B-B14F-4D97-AF65-F5344CB8AC3E}">
        <p14:creationId xmlns:p14="http://schemas.microsoft.com/office/powerpoint/2010/main" val="1446144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18</a:t>
            </a:fld>
            <a:endParaRPr lang="en-US"/>
          </a:p>
        </p:txBody>
      </p:sp>
    </p:spTree>
    <p:extLst>
      <p:ext uri="{BB962C8B-B14F-4D97-AF65-F5344CB8AC3E}">
        <p14:creationId xmlns:p14="http://schemas.microsoft.com/office/powerpoint/2010/main" val="1804261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7225"/>
            <a:ext cx="5595937" cy="3654425"/>
          </a:xfrm>
          <a:prstGeom prst="rect">
            <a:avLst/>
          </a:prstGeom>
        </p:spPr>
        <p:txBody>
          <a:bodyPr/>
          <a:lstStyle/>
          <a:p>
            <a:pPr lvl="0"/>
            <a:r>
              <a:rPr lang="en-US" sz="1200" kern="1200" dirty="0">
                <a:solidFill>
                  <a:schemeClr val="tx1"/>
                </a:solidFill>
                <a:effectLst/>
                <a:latin typeface="+mn-lt"/>
                <a:ea typeface="+mn-ea"/>
                <a:cs typeface="+mn-cs"/>
              </a:rPr>
              <a:t>This screen prompts students as to which year they are applying for TAP/ Scholarship payment.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student clicks </a:t>
            </a:r>
            <a:r>
              <a:rPr lang="en-US" sz="1200" b="1" kern="1200" dirty="0">
                <a:solidFill>
                  <a:schemeClr val="tx1"/>
                </a:solidFill>
                <a:effectLst/>
                <a:latin typeface="+mn-lt"/>
                <a:ea typeface="+mn-ea"/>
                <a:cs typeface="+mn-cs"/>
              </a:rPr>
              <a:t>Next</a:t>
            </a:r>
            <a:r>
              <a:rPr lang="en-US" sz="1200" kern="1200" dirty="0">
                <a:solidFill>
                  <a:schemeClr val="tx1"/>
                </a:solidFill>
                <a:effectLst/>
                <a:latin typeface="+mn-lt"/>
                <a:ea typeface="+mn-ea"/>
                <a:cs typeface="+mn-cs"/>
              </a:rPr>
              <a:t> button, he/she will be redirected to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Affirmation</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creens.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19</a:t>
            </a:fld>
            <a:endParaRPr lang="en-US"/>
          </a:p>
        </p:txBody>
      </p:sp>
    </p:spTree>
    <p:extLst>
      <p:ext uri="{BB962C8B-B14F-4D97-AF65-F5344CB8AC3E}">
        <p14:creationId xmlns:p14="http://schemas.microsoft.com/office/powerpoint/2010/main" val="42965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eaLnBrk="1" hangingPunct="1"/>
            <a:r>
              <a:rPr lang="en-US" altLang="en-US" dirty="0"/>
              <a:t>I am going to walk you through the 2018-19 TAP application process</a:t>
            </a:r>
            <a:r>
              <a:rPr lang="en-US" altLang="en-US" baseline="0" dirty="0"/>
              <a:t> </a:t>
            </a:r>
            <a:r>
              <a:rPr lang="en-US" altLang="en-US" dirty="0">
                <a:solidFill>
                  <a:srgbClr val="00B050"/>
                </a:solidFill>
              </a:rPr>
              <a:t>as a student navigating the electronic application</a:t>
            </a:r>
            <a:r>
              <a:rPr lang="en-US" altLang="en-US" baseline="0" dirty="0">
                <a:solidFill>
                  <a:srgbClr val="00B050"/>
                </a:solidFill>
              </a:rPr>
              <a:t> and the steps that occur throughout the process. </a:t>
            </a:r>
            <a:endParaRPr lang="en-US" altLang="en-US" dirty="0">
              <a:solidFill>
                <a:srgbClr val="00B050"/>
              </a:solidFill>
            </a:endParaRP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a:t>
            </a:fld>
            <a:endParaRPr lang="en-US"/>
          </a:p>
        </p:txBody>
      </p:sp>
    </p:spTree>
    <p:extLst>
      <p:ext uri="{BB962C8B-B14F-4D97-AF65-F5344CB8AC3E}">
        <p14:creationId xmlns:p14="http://schemas.microsoft.com/office/powerpoint/2010/main" val="219306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7225"/>
            <a:ext cx="5595937" cy="3654425"/>
          </a:xfrm>
          <a:prstGeom prst="rect">
            <a:avLst/>
          </a:prstGeom>
        </p:spPr>
        <p:txBody>
          <a:bodyPr/>
          <a:lstStyle/>
          <a:p>
            <a:r>
              <a:rPr lang="en-US" dirty="0"/>
              <a:t>Students</a:t>
            </a:r>
            <a:r>
              <a:rPr lang="en-US" baseline="0" dirty="0"/>
              <a:t> are provided with directions for navigating through the application.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20</a:t>
            </a:fld>
            <a:endParaRPr lang="en-US"/>
          </a:p>
        </p:txBody>
      </p:sp>
    </p:spTree>
    <p:extLst>
      <p:ext uri="{BB962C8B-B14F-4D97-AF65-F5344CB8AC3E}">
        <p14:creationId xmlns:p14="http://schemas.microsoft.com/office/powerpoint/2010/main" val="102079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7225"/>
            <a:ext cx="5595937" cy="3654425"/>
          </a:xfrm>
          <a:prstGeom prst="rect">
            <a:avLst/>
          </a:prstGeo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screen provides students with information as to how and where the information they provided will be used.</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student clicks </a:t>
            </a:r>
            <a:r>
              <a:rPr lang="en-US" sz="1200" b="1" kern="1200" dirty="0">
                <a:solidFill>
                  <a:schemeClr val="tx1"/>
                </a:solidFill>
                <a:effectLst/>
                <a:latin typeface="+mn-lt"/>
                <a:ea typeface="+mn-ea"/>
                <a:cs typeface="+mn-cs"/>
              </a:rPr>
              <a:t>Proceed button</a:t>
            </a:r>
            <a:r>
              <a:rPr lang="en-US" sz="1200" kern="1200" dirty="0">
                <a:solidFill>
                  <a:schemeClr val="tx1"/>
                </a:solidFill>
                <a:effectLst/>
                <a:latin typeface="+mn-lt"/>
                <a:ea typeface="+mn-ea"/>
                <a:cs typeface="+mn-cs"/>
              </a:rPr>
              <a:t>, he/ she will be redirected to Scholarships if they have scholarships identified during HESCPIN authentication process, otherwise they will complete existing TAP application.</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student clicks </a:t>
            </a:r>
            <a:r>
              <a:rPr lang="en-US" sz="1200" b="1" kern="1200" dirty="0">
                <a:solidFill>
                  <a:schemeClr val="tx1"/>
                </a:solidFill>
                <a:effectLst/>
                <a:latin typeface="+mn-lt"/>
                <a:ea typeface="+mn-ea"/>
                <a:cs typeface="+mn-cs"/>
              </a:rPr>
              <a:t>Do Not Proceed </a:t>
            </a:r>
            <a:r>
              <a:rPr lang="en-US" sz="1200" kern="1200" dirty="0">
                <a:solidFill>
                  <a:schemeClr val="tx1"/>
                </a:solidFill>
                <a:effectLst/>
                <a:latin typeface="+mn-lt"/>
                <a:ea typeface="+mn-ea"/>
                <a:cs typeface="+mn-cs"/>
              </a:rPr>
              <a:t>button, a pop up box opens with a message “Are you sure you want to exit this application?” with </a:t>
            </a:r>
            <a:r>
              <a:rPr lang="en-US" sz="1200" b="1" kern="1200" dirty="0">
                <a:solidFill>
                  <a:schemeClr val="tx1"/>
                </a:solidFill>
                <a:effectLst/>
                <a:latin typeface="+mn-lt"/>
                <a:ea typeface="+mn-ea"/>
                <a:cs typeface="+mn-cs"/>
              </a:rPr>
              <a:t>Ok</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Cancel</a:t>
            </a:r>
            <a:r>
              <a:rPr lang="en-US" sz="1200" kern="1200" dirty="0">
                <a:solidFill>
                  <a:schemeClr val="tx1"/>
                </a:solidFill>
                <a:effectLst/>
                <a:latin typeface="+mn-lt"/>
                <a:ea typeface="+mn-ea"/>
                <a:cs typeface="+mn-cs"/>
              </a:rPr>
              <a:t> options.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21</a:t>
            </a:fld>
            <a:endParaRPr lang="en-US"/>
          </a:p>
        </p:txBody>
      </p:sp>
    </p:spTree>
    <p:extLst>
      <p:ext uri="{BB962C8B-B14F-4D97-AF65-F5344CB8AC3E}">
        <p14:creationId xmlns:p14="http://schemas.microsoft.com/office/powerpoint/2010/main" val="4142774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7225"/>
            <a:ext cx="5595937" cy="3654425"/>
          </a:xfrm>
          <a:prstGeom prst="rect">
            <a:avLst/>
          </a:prstGeom>
        </p:spPr>
        <p:txBody>
          <a:bodyPr/>
          <a:lstStyle/>
          <a:p>
            <a:r>
              <a:rPr lang="en-US" dirty="0"/>
              <a:t>This screen provides details of approved scholarships which will be sent with HESCPIN authentication.</a:t>
            </a:r>
            <a:r>
              <a:rPr lang="en-US" baseline="0" dirty="0"/>
              <a:t> </a:t>
            </a:r>
          </a:p>
          <a:p>
            <a:endParaRPr lang="en-US" baseline="0" dirty="0"/>
          </a:p>
          <a:p>
            <a:r>
              <a:rPr lang="en-US" dirty="0"/>
              <a:t>If no approved scholarships, this screen is not displayed and application will be for TAP only.</a:t>
            </a:r>
          </a:p>
          <a:p>
            <a:endParaRPr lang="en-US" dirty="0"/>
          </a:p>
          <a:p>
            <a:r>
              <a:rPr lang="en-US" dirty="0"/>
              <a:t>If the student is selected for NYS Science Technology Engineering and Mathematics (STEM) Incentive Program, NYS Math and Science Teaching Incentive (MSTI) Scholarship, Veterans Tuition Awards (VTA), NYS Part-Time Scholarship Award (PTS), NYS Child Welfare Worker Incentive Scholarship Program(CWW), Excelsior Scholarship and Enhanced Tuition Awards</a:t>
            </a:r>
            <a:r>
              <a:rPr lang="en-US" baseline="0" dirty="0"/>
              <a:t> </a:t>
            </a:r>
            <a:r>
              <a:rPr lang="en-US" dirty="0"/>
              <a:t>scholarships, they will be marked with a * and this</a:t>
            </a:r>
            <a:r>
              <a:rPr lang="en-US" baseline="0" dirty="0"/>
              <a:t> message will be displayed.</a:t>
            </a:r>
          </a:p>
          <a:p>
            <a:endParaRPr lang="en-US" baseline="0" dirty="0"/>
          </a:p>
          <a:p>
            <a:r>
              <a:rPr lang="en-US" baseline="0" dirty="0"/>
              <a:t>*This scholarship requires that you apply for TAP, if eligible.  Excelsior and ETA require you to complete the FAFSA.  For information on TAP eligibility you should go to Tap eligibility link</a:t>
            </a:r>
            <a:endParaRPr lang="en-US" dirty="0"/>
          </a:p>
          <a:p>
            <a:endParaRPr lang="en-US" dirty="0"/>
          </a:p>
          <a:p>
            <a:r>
              <a:rPr lang="en-US" dirty="0"/>
              <a:t>If student is selected for scholarships other than the ones listed above, they will not be marked with a * and message will not be displayed.</a:t>
            </a:r>
          </a:p>
          <a:p>
            <a:endParaRPr lang="en-US" dirty="0"/>
          </a:p>
          <a:p>
            <a:r>
              <a:rPr lang="en-US" dirty="0"/>
              <a:t>When student selects No for “Would you also like to apply for the Tuition Assistance Program (TAP)?” and clicks Next,</a:t>
            </a:r>
            <a:r>
              <a:rPr lang="en-US" baseline="0" dirty="0"/>
              <a:t> i</a:t>
            </a:r>
            <a:r>
              <a:rPr lang="en-US" dirty="0"/>
              <a:t>f the student is eligible for Excelsior or ETA Scholarships and did not submit a FAFSA, he/ she will be redirected to</a:t>
            </a:r>
            <a:r>
              <a:rPr lang="en-US" baseline="0" dirty="0"/>
              <a:t> complete the FAFSA</a:t>
            </a:r>
            <a:r>
              <a:rPr lang="en-US" dirty="0"/>
              <a:t>. </a:t>
            </a:r>
            <a:r>
              <a:rPr lang="en-US" baseline="0" dirty="0"/>
              <a:t>  </a:t>
            </a:r>
            <a:r>
              <a:rPr lang="en-US" dirty="0"/>
              <a:t>For all other scholarships, he/ she will be redirected to short application starting with Personal Information Screen.</a:t>
            </a:r>
          </a:p>
          <a:p>
            <a:endParaRPr lang="en-US" dirty="0"/>
          </a:p>
          <a:p>
            <a:r>
              <a:rPr lang="en-US" dirty="0"/>
              <a:t>When student selects Yes for “Would you also like to apply for the Tuition Assistance Program (TAP)?” and clicks Next, if the student applied for FAFSA, he/ she will be redirected to full TAP application starting with Personal Information page.</a:t>
            </a:r>
            <a:r>
              <a:rPr lang="en-US" baseline="0" dirty="0"/>
              <a:t>  </a:t>
            </a:r>
            <a:r>
              <a:rPr lang="en-US" dirty="0"/>
              <a:t>If the student did not apply for FAFSA, he/ she will be redirected </a:t>
            </a:r>
            <a:r>
              <a:rPr lang="en-US" dirty="0">
                <a:solidFill>
                  <a:srgbClr val="FF0000"/>
                </a:solidFill>
              </a:rPr>
              <a:t>to complete the FAFSA.</a:t>
            </a:r>
          </a:p>
          <a:p>
            <a:endParaRPr lang="en-US"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22</a:t>
            </a:fld>
            <a:endParaRPr lang="en-US"/>
          </a:p>
        </p:txBody>
      </p:sp>
    </p:spTree>
    <p:extLst>
      <p:ext uri="{BB962C8B-B14F-4D97-AF65-F5344CB8AC3E}">
        <p14:creationId xmlns:p14="http://schemas.microsoft.com/office/powerpoint/2010/main" val="3332833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eaLnBrk="1" hangingPunct="1"/>
            <a:r>
              <a:rPr lang="en-US" altLang="en-US" dirty="0"/>
              <a:t>The left navigation panel will display</a:t>
            </a:r>
            <a:r>
              <a:rPr lang="en-US" altLang="en-US" baseline="0" dirty="0"/>
              <a:t> based on whether the student is completing a ‘full’ TAP application or the ‘short’ scholarship application.  The short scholarship application does not ask for income or parental information. </a:t>
            </a:r>
          </a:p>
          <a:p>
            <a:pPr eaLnBrk="1" hangingPunct="1"/>
            <a:endParaRPr lang="en-US" altLang="en-US" baseline="0" dirty="0"/>
          </a:p>
          <a:p>
            <a:pPr eaLnBrk="1" hangingPunct="1"/>
            <a:r>
              <a:rPr lang="en-US" altLang="en-US" baseline="0" dirty="0"/>
              <a:t>Today, we will be navigating through the “full” TAP application. </a:t>
            </a:r>
            <a:endParaRPr lang="en-US" altLang="en-US" dirty="0"/>
          </a:p>
          <a:p>
            <a:pPr eaLnBrk="1" hangingPunct="1"/>
            <a:endParaRPr lang="en-US" altLang="en-US" dirty="0"/>
          </a:p>
          <a:p>
            <a:pPr eaLnBrk="1" hangingPunct="1"/>
            <a:r>
              <a:rPr lang="en-US" altLang="en-US" dirty="0"/>
              <a:t>The student will see personal information pulled in from the FAFSA.  They should review this information for accuracy and update, if needed.</a:t>
            </a:r>
          </a:p>
          <a:p>
            <a:pPr eaLnBrk="1" hangingPunct="1"/>
            <a:endParaRPr lang="en-US" altLang="en-US" dirty="0"/>
          </a:p>
          <a:p>
            <a:pPr eaLnBrk="1" hangingPunct="1"/>
            <a:r>
              <a:rPr lang="en-US" altLang="en-US" dirty="0"/>
              <a:t>All fields</a:t>
            </a:r>
            <a:r>
              <a:rPr lang="en-US" altLang="en-US" baseline="0" dirty="0"/>
              <a:t> are editable except for Date of Birth.  </a:t>
            </a:r>
          </a:p>
          <a:p>
            <a:pPr eaLnBrk="1" hangingPunct="1"/>
            <a:endParaRPr lang="en-US" altLang="en-US" baseline="0" dirty="0"/>
          </a:p>
          <a:p>
            <a:pPr eaLnBrk="1" hangingPunct="1"/>
            <a:r>
              <a:rPr lang="en-US" altLang="en-US" baseline="0" dirty="0"/>
              <a:t>A new question for 2018-19:  Are you a U.S citizen or eligible non-citizen?, has been added to this screen.</a:t>
            </a:r>
            <a:endParaRPr lang="en-US" altLang="en-US" dirty="0"/>
          </a:p>
          <a:p>
            <a:pPr eaLnBrk="1" hangingPunct="1"/>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24</a:t>
            </a:fld>
            <a:endParaRPr lang="en-US"/>
          </a:p>
        </p:txBody>
      </p:sp>
    </p:spTree>
    <p:extLst>
      <p:ext uri="{BB962C8B-B14F-4D97-AF65-F5344CB8AC3E}">
        <p14:creationId xmlns:p14="http://schemas.microsoft.com/office/powerpoint/2010/main" val="2651188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lvl="0"/>
            <a:r>
              <a:rPr lang="en-US" sz="1200" kern="1200" dirty="0">
                <a:solidFill>
                  <a:schemeClr val="tx1"/>
                </a:solidFill>
                <a:effectLst/>
                <a:latin typeface="+mn-lt"/>
                <a:ea typeface="+mn-ea"/>
                <a:cs typeface="+mn-cs"/>
              </a:rPr>
              <a:t>This screen lists the college information: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Term, College Name, College Code and Level of Study for the college provided by the student on</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FAFSA.</a:t>
            </a:r>
          </a:p>
          <a:p>
            <a:pPr lvl="0"/>
            <a:endParaRPr lang="en-US" sz="1200" kern="1200" dirty="0">
              <a:solidFill>
                <a:schemeClr val="tx1"/>
              </a:solidFill>
              <a:effectLst/>
              <a:latin typeface="+mn-lt"/>
              <a:ea typeface="+mn-ea"/>
              <a:cs typeface="+mn-cs"/>
            </a:endParaRPr>
          </a:p>
          <a:p>
            <a:pPr eaLnBrk="1" hangingPunct="1"/>
            <a:r>
              <a:rPr lang="en-US" altLang="en-US" dirty="0"/>
              <a:t>Students will see the first NYS school listed on the FAFSA and can make changes, if needed.</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Will not Attend</a:t>
            </a:r>
            <a:r>
              <a:rPr lang="en-US" sz="1200" kern="1200" dirty="0">
                <a:solidFill>
                  <a:schemeClr val="tx1"/>
                </a:solidFill>
                <a:effectLst/>
                <a:latin typeface="+mn-lt"/>
                <a:ea typeface="+mn-ea"/>
                <a:cs typeface="+mn-cs"/>
              </a:rPr>
              <a:t> button helps students to remove a term that he/ she will not be attending.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the student wishes to change the college/college</a:t>
            </a:r>
            <a:r>
              <a:rPr lang="en-US" sz="1200" kern="1200" baseline="0" dirty="0">
                <a:solidFill>
                  <a:schemeClr val="tx1"/>
                </a:solidFill>
                <a:effectLst/>
                <a:latin typeface="+mn-lt"/>
                <a:ea typeface="+mn-ea"/>
                <a:cs typeface="+mn-cs"/>
              </a:rPr>
              <a:t> code</a:t>
            </a:r>
            <a:r>
              <a:rPr lang="en-US" sz="1200" kern="1200" dirty="0">
                <a:solidFill>
                  <a:schemeClr val="tx1"/>
                </a:solidFill>
                <a:effectLst/>
                <a:latin typeface="+mn-lt"/>
                <a:ea typeface="+mn-ea"/>
                <a:cs typeface="+mn-cs"/>
              </a:rPr>
              <a:t> listed, they can clicks</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Search</a:t>
            </a:r>
            <a:r>
              <a:rPr lang="en-US" sz="1200" kern="1200" dirty="0">
                <a:solidFill>
                  <a:schemeClr val="tx1"/>
                </a:solidFill>
                <a:effectLst/>
                <a:latin typeface="+mn-lt"/>
                <a:ea typeface="+mn-ea"/>
                <a:cs typeface="+mn-cs"/>
              </a:rPr>
              <a:t> button, new page opens that allows students to search for a college by the College Name, Level of Study fields.</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25</a:t>
            </a:fld>
            <a:endParaRPr lang="en-US"/>
          </a:p>
        </p:txBody>
      </p:sp>
    </p:spTree>
    <p:extLst>
      <p:ext uri="{BB962C8B-B14F-4D97-AF65-F5344CB8AC3E}">
        <p14:creationId xmlns:p14="http://schemas.microsoft.com/office/powerpoint/2010/main" val="1720151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eaLnBrk="1" hangingPunct="1"/>
            <a:r>
              <a:rPr lang="en-US" altLang="en-US" dirty="0"/>
              <a:t>To add a school, the student will enter the name of the school and the level of study and click the search button.</a:t>
            </a:r>
          </a:p>
          <a:p>
            <a:pPr eaLnBrk="1" hangingPunct="1"/>
            <a:endParaRPr lang="en-US" altLang="en-US" dirty="0"/>
          </a:p>
          <a:p>
            <a:pPr eaLnBrk="1" hangingPunct="1"/>
            <a:r>
              <a:rPr lang="en-US" altLang="en-US" dirty="0"/>
              <a:t>All matches to the requested search will appear in the table.  The student will select the school they will be attending.</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26</a:t>
            </a:fld>
            <a:endParaRPr lang="en-US"/>
          </a:p>
        </p:txBody>
      </p:sp>
    </p:spTree>
    <p:extLst>
      <p:ext uri="{BB962C8B-B14F-4D97-AF65-F5344CB8AC3E}">
        <p14:creationId xmlns:p14="http://schemas.microsoft.com/office/powerpoint/2010/main" val="1302002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r>
              <a:rPr lang="en-US" dirty="0"/>
              <a:t>The student</a:t>
            </a:r>
            <a:r>
              <a:rPr lang="en-US" baseline="0" dirty="0"/>
              <a:t> will see the college they added, and will check the terms they plan to attend.</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27</a:t>
            </a:fld>
            <a:endParaRPr lang="en-US"/>
          </a:p>
        </p:txBody>
      </p:sp>
    </p:spTree>
    <p:extLst>
      <p:ext uri="{BB962C8B-B14F-4D97-AF65-F5344CB8AC3E}">
        <p14:creationId xmlns:p14="http://schemas.microsoft.com/office/powerpoint/2010/main" val="3647788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lvl="0"/>
            <a:r>
              <a:rPr lang="en-US" sz="1200" kern="1200" dirty="0">
                <a:solidFill>
                  <a:schemeClr val="tx1"/>
                </a:solidFill>
                <a:effectLst/>
                <a:latin typeface="+mn-lt"/>
                <a:ea typeface="+mn-ea"/>
                <a:cs typeface="+mn-cs"/>
              </a:rPr>
              <a:t>If the student picks a different college from the search results by clicking on the College Name, that college information page will be updated with the new college.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pPr/>
              <a:t>28</a:t>
            </a:fld>
            <a:endParaRPr lang="en-US"/>
          </a:p>
        </p:txBody>
      </p:sp>
    </p:spTree>
    <p:extLst>
      <p:ext uri="{BB962C8B-B14F-4D97-AF65-F5344CB8AC3E}">
        <p14:creationId xmlns:p14="http://schemas.microsoft.com/office/powerpoint/2010/main" val="1307950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r>
              <a:rPr lang="en-US" altLang="en-US" dirty="0"/>
              <a:t>The student will indicate their marital status as of the date they are completing</a:t>
            </a:r>
            <a:r>
              <a:rPr lang="en-US" altLang="en-US" baseline="0" dirty="0"/>
              <a:t> the application</a:t>
            </a:r>
            <a:r>
              <a:rPr lang="en-US" altLang="en-US" dirty="0"/>
              <a:t>. </a:t>
            </a:r>
          </a:p>
          <a:p>
            <a:endParaRPr lang="en-US" altLang="en-US" dirty="0"/>
          </a:p>
          <a:p>
            <a:r>
              <a:rPr lang="en-US" altLang="en-US" dirty="0"/>
              <a:t>If married/separated/divorced, the student will enter their marital status date.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29</a:t>
            </a:fld>
            <a:endParaRPr lang="en-US"/>
          </a:p>
        </p:txBody>
      </p:sp>
    </p:spTree>
    <p:extLst>
      <p:ext uri="{BB962C8B-B14F-4D97-AF65-F5344CB8AC3E}">
        <p14:creationId xmlns:p14="http://schemas.microsoft.com/office/powerpoint/2010/main" val="378577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eaLnBrk="1" hangingPunct="1"/>
            <a:r>
              <a:rPr lang="en-US" altLang="en-US" dirty="0"/>
              <a:t>The student will indicate whether they are claiming financial independence from their parents. </a:t>
            </a:r>
          </a:p>
          <a:p>
            <a:pPr eaLnBrk="1" hangingPunct="1"/>
            <a:endParaRPr lang="en-US" altLang="en-US" dirty="0"/>
          </a:p>
          <a:p>
            <a:pPr eaLnBrk="1" hangingPunct="1"/>
            <a:r>
              <a:rPr lang="en-US" altLang="en-US" dirty="0"/>
              <a:t>This question streamlines the process regarding financial independence, if the student meets all other criteria.</a:t>
            </a:r>
          </a:p>
        </p:txBody>
      </p:sp>
      <p:sp>
        <p:nvSpPr>
          <p:cNvPr id="4" name="Slide Number Placeholder 3"/>
          <p:cNvSpPr>
            <a:spLocks noGrp="1"/>
          </p:cNvSpPr>
          <p:nvPr>
            <p:ph type="sldNum" sz="quarter" idx="10"/>
          </p:nvPr>
        </p:nvSpPr>
        <p:spPr/>
        <p:txBody>
          <a:bodyPr/>
          <a:lstStyle/>
          <a:p>
            <a:fld id="{F6DA9C80-B631-4EC4-8253-F63CFD0157DF}" type="slidenum">
              <a:rPr lang="en-US" smtClean="0"/>
              <a:pPr/>
              <a:t>30</a:t>
            </a:fld>
            <a:endParaRPr lang="en-US"/>
          </a:p>
        </p:txBody>
      </p:sp>
    </p:spTree>
    <p:extLst>
      <p:ext uri="{BB962C8B-B14F-4D97-AF65-F5344CB8AC3E}">
        <p14:creationId xmlns:p14="http://schemas.microsoft.com/office/powerpoint/2010/main" val="357374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a:t>
            </a:r>
            <a:r>
              <a:rPr lang="en-US" altLang="en-US" baseline="0" dirty="0"/>
              <a:t> 2018-19 FAFSA application is available as of October 1, 2017.</a:t>
            </a: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FAFSA is the first step in the application process for NYS administered financial aid programs.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 Students log into the FAFSA by going to www.fafsa.ed.gov and selects “Start a New FAFSA” or returning users select “Login”.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a:t>
            </a:fld>
            <a:endParaRPr lang="en-US"/>
          </a:p>
        </p:txBody>
      </p:sp>
    </p:spTree>
    <p:extLst>
      <p:ext uri="{BB962C8B-B14F-4D97-AF65-F5344CB8AC3E}">
        <p14:creationId xmlns:p14="http://schemas.microsoft.com/office/powerpoint/2010/main" val="1288912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r>
              <a:rPr lang="en-US" altLang="en-US" dirty="0"/>
              <a:t>The student will review the answers to the following financial independence questions and make changes as needed.</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31</a:t>
            </a:fld>
            <a:endParaRPr lang="en-US"/>
          </a:p>
        </p:txBody>
      </p:sp>
    </p:spTree>
    <p:extLst>
      <p:ext uri="{BB962C8B-B14F-4D97-AF65-F5344CB8AC3E}">
        <p14:creationId xmlns:p14="http://schemas.microsoft.com/office/powerpoint/2010/main" val="491306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eaLnBrk="1" hangingPunct="1"/>
            <a:r>
              <a:rPr lang="en-US" altLang="en-US" dirty="0"/>
              <a:t>Students update their parents information, as needed.  They indicate their</a:t>
            </a:r>
            <a:r>
              <a:rPr lang="en-US" altLang="en-US" baseline="0" dirty="0"/>
              <a:t> parents’ marital status as of the day they are completing the application.</a:t>
            </a:r>
          </a:p>
          <a:p>
            <a:pPr eaLnBrk="1" hangingPunct="1"/>
            <a:endParaRPr lang="en-US" altLang="en-US" baseline="0" dirty="0"/>
          </a:p>
          <a:p>
            <a:pPr eaLnBrk="1" hangingPunct="1"/>
            <a:r>
              <a:rPr lang="en-US" altLang="en-US" dirty="0"/>
              <a:t>If the student is dependent on their parents, HESC will use the parents information to determine eligibility. </a:t>
            </a:r>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32</a:t>
            </a:fld>
            <a:endParaRPr lang="en-US"/>
          </a:p>
        </p:txBody>
      </p:sp>
    </p:spTree>
    <p:extLst>
      <p:ext uri="{BB962C8B-B14F-4D97-AF65-F5344CB8AC3E}">
        <p14:creationId xmlns:p14="http://schemas.microsoft.com/office/powerpoint/2010/main" val="2048621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Students will</a:t>
            </a:r>
            <a:r>
              <a:rPr lang="en-US" altLang="en-US" baseline="0" dirty="0"/>
              <a:t> indicate the New York State Tax Return their parent’s filed in </a:t>
            </a:r>
            <a:r>
              <a:rPr lang="en-US" altLang="en-US" b="1" baseline="0" dirty="0"/>
              <a:t>2016</a:t>
            </a:r>
            <a:r>
              <a:rPr lang="en-US" altLang="en-US" baseline="0" dirty="0"/>
              <a:t>.</a:t>
            </a:r>
            <a:endParaRPr lang="en-US" altLang="en-US" dirty="0"/>
          </a:p>
          <a:p>
            <a:endParaRPr lang="en-US" altLang="en-US" dirty="0"/>
          </a:p>
          <a:p>
            <a:r>
              <a:rPr lang="en-US" altLang="en-US" dirty="0"/>
              <a:t>** As</a:t>
            </a:r>
            <a:r>
              <a:rPr lang="en-US" altLang="en-US" baseline="0" dirty="0"/>
              <a:t> an FYI, if a parent or student selects IT-203 for their tax filing status, HESC generates a residency questionnaire to confirm they are NYS residents.  </a:t>
            </a:r>
            <a:endParaRPr lang="en-US" altLang="en-US" dirty="0"/>
          </a:p>
          <a:p>
            <a:endParaRPr lang="en-US" altLang="en-US" dirty="0"/>
          </a:p>
          <a:p>
            <a:r>
              <a:rPr lang="en-US" altLang="en-US" dirty="0"/>
              <a:t>As a reminder, the 2016 NYS Budget</a:t>
            </a:r>
            <a:r>
              <a:rPr lang="en-US" altLang="en-US" baseline="0" dirty="0"/>
              <a:t> a</a:t>
            </a:r>
            <a:r>
              <a:rPr lang="en-US" dirty="0"/>
              <a:t>uthorized NYS students to file their 2018-19 TAP application with the same tax data used to file the Free Application for Federal Student Aid (FAFSA).</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will use prior-prior year tax data (2016 tax information) to complete both their federal and New York State financial aid applications for the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2018-19</a:t>
            </a:r>
            <a:r>
              <a:rPr lang="en-US" baseline="0" dirty="0"/>
              <a:t> </a:t>
            </a:r>
            <a:r>
              <a:rPr lang="en-US" dirty="0"/>
              <a:t>academic year.</a:t>
            </a:r>
          </a:p>
          <a:p>
            <a:endParaRPr lang="en-US" alt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33</a:t>
            </a:fld>
            <a:endParaRPr lang="en-US"/>
          </a:p>
        </p:txBody>
      </p:sp>
    </p:spTree>
    <p:extLst>
      <p:ext uri="{BB962C8B-B14F-4D97-AF65-F5344CB8AC3E}">
        <p14:creationId xmlns:p14="http://schemas.microsoft.com/office/powerpoint/2010/main" val="3401917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xfrm>
            <a:off x="701518" y="4415273"/>
            <a:ext cx="5607365" cy="4183141"/>
          </a:xfrm>
          <a:prstGeom prst="rect">
            <a:avLst/>
          </a:prstGeom>
          <a:noFill/>
          <a:ln/>
        </p:spPr>
        <p:txBody>
          <a:bodyPr lIns="91595" tIns="45798" rIns="91595" bIns="45798"/>
          <a:lstStyle/>
          <a:p>
            <a:pPr eaLnBrk="1" hangingPunct="1"/>
            <a:r>
              <a:rPr lang="en-US" dirty="0">
                <a:latin typeface="Arial" pitchFamily="-102" charset="0"/>
                <a:ea typeface="ＭＳ Ｐゴシック" pitchFamily="-102" charset="-128"/>
                <a:cs typeface="ＭＳ Ｐゴシック" pitchFamily="-102" charset="-128"/>
              </a:rPr>
              <a:t>Here is a shot</a:t>
            </a:r>
            <a:r>
              <a:rPr lang="en-US" baseline="0" dirty="0">
                <a:latin typeface="Arial" pitchFamily="-102" charset="0"/>
                <a:ea typeface="ＭＳ Ｐゴシック" pitchFamily="-102" charset="-128"/>
                <a:cs typeface="ＭＳ Ｐゴシック" pitchFamily="-102" charset="-128"/>
              </a:rPr>
              <a:t> of the </a:t>
            </a:r>
            <a:r>
              <a:rPr lang="en-US" dirty="0">
                <a:latin typeface="Arial" pitchFamily="-102" charset="0"/>
                <a:ea typeface="ＭＳ Ｐゴシック" pitchFamily="-102" charset="-128"/>
                <a:cs typeface="ＭＳ Ｐゴシック" pitchFamily="-102" charset="-128"/>
              </a:rPr>
              <a:t>Parent Marital</a:t>
            </a:r>
            <a:r>
              <a:rPr lang="en-US" baseline="0" dirty="0">
                <a:latin typeface="Arial" pitchFamily="-102" charset="0"/>
                <a:ea typeface="ＭＳ Ｐゴシック" pitchFamily="-102" charset="-128"/>
                <a:cs typeface="ＭＳ Ｐゴシック" pitchFamily="-102" charset="-128"/>
              </a:rPr>
              <a:t> Status Screen.</a:t>
            </a:r>
          </a:p>
          <a:p>
            <a:pPr eaLnBrk="1" hangingPunct="1"/>
            <a:endParaRPr lang="en-US" baseline="0" dirty="0">
              <a:latin typeface="Arial" pitchFamily="-102" charset="0"/>
              <a:ea typeface="ＭＳ Ｐゴシック" pitchFamily="-102" charset="-128"/>
              <a:cs typeface="ＭＳ Ｐゴシック" pitchFamily="-102" charset="-128"/>
            </a:endParaRPr>
          </a:p>
          <a:p>
            <a:pPr eaLnBrk="1" hangingPunct="1"/>
            <a:r>
              <a:rPr lang="en-US" dirty="0">
                <a:latin typeface="Arial" pitchFamily="-102" charset="0"/>
                <a:ea typeface="ＭＳ Ｐゴシック" pitchFamily="-102" charset="-128"/>
                <a:cs typeface="ＭＳ Ｐゴシック" pitchFamily="-102" charset="-128"/>
              </a:rPr>
              <a:t>Students will update their parents information, as needed.  If the student is dependent on their parents, HESC will use the parents information to determine eligibility.  </a:t>
            </a:r>
          </a:p>
          <a:p>
            <a:pPr eaLnBrk="1" hangingPunct="1"/>
            <a:endParaRPr lang="en-US" dirty="0">
              <a:latin typeface="Arial" pitchFamily="-102" charset="0"/>
              <a:ea typeface="ＭＳ Ｐゴシック" pitchFamily="-102" charset="-128"/>
              <a:cs typeface="ＭＳ Ｐゴシック" pitchFamily="-102" charset="-128"/>
            </a:endParaRPr>
          </a:p>
          <a:p>
            <a:pPr eaLnBrk="1" hangingPunct="1"/>
            <a:r>
              <a:rPr lang="en-US" dirty="0">
                <a:latin typeface="Arial" pitchFamily="-102" charset="0"/>
                <a:ea typeface="ＭＳ Ｐゴシック" pitchFamily="-102" charset="-128"/>
                <a:cs typeface="ＭＳ Ｐゴシック" pitchFamily="-102" charset="-128"/>
              </a:rPr>
              <a:t>We</a:t>
            </a:r>
            <a:r>
              <a:rPr lang="en-US" baseline="0" dirty="0">
                <a:latin typeface="Arial" pitchFamily="-102" charset="0"/>
                <a:ea typeface="ＭＳ Ｐゴシック" pitchFamily="-102" charset="-128"/>
                <a:cs typeface="ＭＳ Ｐゴシック" pitchFamily="-102" charset="-128"/>
              </a:rPr>
              <a:t> will accept a Tax-filer Identification Number if the parent does not have a Social Security Number.  </a:t>
            </a:r>
            <a:r>
              <a:rPr lang="en-US" dirty="0">
                <a:latin typeface="Arial" pitchFamily="-102" charset="0"/>
                <a:ea typeface="ＭＳ Ｐゴシック" pitchFamily="-102" charset="-128"/>
                <a:cs typeface="ＭＳ Ｐゴシック" pitchFamily="-102" charset="-128"/>
              </a:rPr>
              <a:t>If parents do not have a SSN or TIN, the student should select the appropriate box.</a:t>
            </a:r>
          </a:p>
          <a:p>
            <a:pPr eaLnBrk="1" hangingPunct="1"/>
            <a:endParaRPr lang="en-US" dirty="0">
              <a:latin typeface="Arial" pitchFamily="-102" charset="0"/>
              <a:ea typeface="ＭＳ Ｐゴシック" pitchFamily="-102" charset="-128"/>
              <a:cs typeface="ＭＳ Ｐゴシック" pitchFamily="-102" charset="-128"/>
            </a:endParaRPr>
          </a:p>
          <a:p>
            <a:pPr eaLnBrk="1" hangingPunct="1"/>
            <a:r>
              <a:rPr lang="en-US" dirty="0">
                <a:latin typeface="Arial" pitchFamily="-102" charset="0"/>
                <a:ea typeface="ＭＳ Ｐゴシック" pitchFamily="-102" charset="-128"/>
                <a:cs typeface="ＭＳ Ｐゴシック" pitchFamily="-102" charset="-128"/>
              </a:rPr>
              <a:t>Students may only exclude one parent due to separation or divorce.  If both parents are disabled or deceased, the student should contact the HESC Customer Communications Center to seek advice in how to proceed.</a:t>
            </a:r>
          </a:p>
        </p:txBody>
      </p:sp>
      <p:sp>
        <p:nvSpPr>
          <p:cNvPr id="95236" name="Slide Number Placeholder 3"/>
          <p:cNvSpPr>
            <a:spLocks noGrp="1"/>
          </p:cNvSpPr>
          <p:nvPr>
            <p:ph type="sldNum" sz="quarter" idx="5"/>
          </p:nvPr>
        </p:nvSpPr>
        <p:spPr>
          <a:noFill/>
        </p:spPr>
        <p:txBody>
          <a:bodyPr/>
          <a:lstStyle/>
          <a:p>
            <a:fld id="{7B18FD0A-B00B-3344-843D-40EC51D9F2DD}" type="slidenum">
              <a:rPr lang="en-US">
                <a:latin typeface="Arial" pitchFamily="-102" charset="0"/>
                <a:ea typeface="ＭＳ Ｐゴシック" pitchFamily="-102" charset="-128"/>
                <a:cs typeface="ＭＳ Ｐゴシック" pitchFamily="-102" charset="-128"/>
              </a:rPr>
              <a:pPr/>
              <a:t>34</a:t>
            </a:fld>
            <a:endParaRPr lang="en-US">
              <a:latin typeface="Arial" pitchFamily="-102" charset="0"/>
              <a:ea typeface="ＭＳ Ｐゴシック" pitchFamily="-102" charset="-128"/>
              <a:cs typeface="ＭＳ Ｐゴシック" pitchFamily="-102" charset="-128"/>
            </a:endParaRPr>
          </a:p>
        </p:txBody>
      </p:sp>
    </p:spTree>
    <p:extLst>
      <p:ext uri="{BB962C8B-B14F-4D97-AF65-F5344CB8AC3E}">
        <p14:creationId xmlns:p14="http://schemas.microsoft.com/office/powerpoint/2010/main" val="735688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Students</a:t>
            </a:r>
            <a:r>
              <a:rPr lang="en-US" baseline="0" dirty="0"/>
              <a:t> will enter the filing status of their parents from their </a:t>
            </a:r>
            <a:r>
              <a:rPr lang="en-US" b="1" baseline="0" dirty="0"/>
              <a:t>2016 New York State Income Tax Return</a:t>
            </a:r>
            <a:r>
              <a:rPr lang="en-US" baseline="0"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TAP awards for the 2018-19 TAP academic year are based on the </a:t>
            </a:r>
            <a:r>
              <a:rPr lang="en-US" b="1" baseline="0" dirty="0"/>
              <a:t>2016 household income</a:t>
            </a:r>
            <a:r>
              <a:rPr lang="en-US" b="0" baseline="0" dirty="0"/>
              <a:t>, </a:t>
            </a:r>
            <a:r>
              <a:rPr lang="en-US" altLang="en-US" dirty="0"/>
              <a:t>and whether the parents had income from local State or federal pensions and/or private annuities.</a:t>
            </a:r>
            <a:endParaRPr lang="en-US" baseline="0" dirty="0"/>
          </a:p>
          <a:p>
            <a:endParaRPr lang="en-US" baseline="0" dirty="0"/>
          </a:p>
          <a:p>
            <a:r>
              <a:rPr lang="en-US" baseline="0" dirty="0"/>
              <a:t>Students will enter the Social Security Number or Tax ID number for Parent 1 and/or Parent 2 as it was filed on their </a:t>
            </a:r>
            <a:r>
              <a:rPr lang="en-US" b="1" baseline="0" dirty="0"/>
              <a:t>2016 NYS Tax Return</a:t>
            </a:r>
            <a:r>
              <a:rPr lang="en-US" b="0" baseline="0" dirty="0"/>
              <a:t>, regardless of their current marital status. </a:t>
            </a:r>
            <a:endParaRPr lang="en-US" baseline="0" dirty="0"/>
          </a:p>
          <a:p>
            <a:endParaRPr lang="en-US" baseline="0" dirty="0"/>
          </a:p>
          <a:p>
            <a:r>
              <a:rPr lang="en-US" baseline="0" dirty="0"/>
              <a:t>If the parent does not have a SSN or Tax ID, the student will check the box.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35</a:t>
            </a:fld>
            <a:endParaRPr lang="en-US"/>
          </a:p>
        </p:txBody>
      </p:sp>
    </p:spTree>
    <p:extLst>
      <p:ext uri="{BB962C8B-B14F-4D97-AF65-F5344CB8AC3E}">
        <p14:creationId xmlns:p14="http://schemas.microsoft.com/office/powerpoint/2010/main" val="1500594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r>
              <a:rPr lang="en-US" altLang="en-US" dirty="0"/>
              <a:t>If the student</a:t>
            </a:r>
            <a:r>
              <a:rPr lang="en-US" altLang="en-US" baseline="0" dirty="0"/>
              <a:t> indicated that the parents had no pension income, they would review the financial information and make changes as appropriate.   The income information will be taken from line 37 of the parent’s IT-201.</a:t>
            </a:r>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36</a:t>
            </a:fld>
            <a:endParaRPr lang="en-US"/>
          </a:p>
        </p:txBody>
      </p:sp>
    </p:spTree>
    <p:extLst>
      <p:ext uri="{BB962C8B-B14F-4D97-AF65-F5344CB8AC3E}">
        <p14:creationId xmlns:p14="http://schemas.microsoft.com/office/powerpoint/2010/main" val="682059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If the</a:t>
            </a:r>
            <a:r>
              <a:rPr lang="en-US" altLang="en-US" baseline="0" dirty="0"/>
              <a:t> student indicated yes to pension income, they would be taken to this screen to verify the income listed and provide additional pension income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37</a:t>
            </a:fld>
            <a:endParaRPr lang="en-US"/>
          </a:p>
        </p:txBody>
      </p:sp>
    </p:spTree>
    <p:extLst>
      <p:ext uri="{BB962C8B-B14F-4D97-AF65-F5344CB8AC3E}">
        <p14:creationId xmlns:p14="http://schemas.microsoft.com/office/powerpoint/2010/main" val="1854307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If on the Parents’ Marital</a:t>
            </a:r>
            <a:r>
              <a:rPr lang="en-US" baseline="0" dirty="0"/>
              <a:t> Status slide the student indicated that their parents’ Marital Status was Widowed/Deceased, the student will be asked to indicate which parent is deceased and the date the parent died.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38</a:t>
            </a:fld>
            <a:endParaRPr lang="en-US"/>
          </a:p>
        </p:txBody>
      </p:sp>
    </p:spTree>
    <p:extLst>
      <p:ext uri="{BB962C8B-B14F-4D97-AF65-F5344CB8AC3E}">
        <p14:creationId xmlns:p14="http://schemas.microsoft.com/office/powerpoint/2010/main" val="1994485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If applicable, the student will answer the parental disability question and enter a date the parent became permanently disabled.</a:t>
            </a:r>
          </a:p>
        </p:txBody>
      </p:sp>
      <p:sp>
        <p:nvSpPr>
          <p:cNvPr id="4" name="Slide Number Placeholder 3"/>
          <p:cNvSpPr>
            <a:spLocks noGrp="1"/>
          </p:cNvSpPr>
          <p:nvPr>
            <p:ph type="sldNum" sz="quarter" idx="10"/>
          </p:nvPr>
        </p:nvSpPr>
        <p:spPr/>
        <p:txBody>
          <a:bodyPr/>
          <a:lstStyle/>
          <a:p>
            <a:fld id="{F6DA9C80-B631-4EC4-8253-F63CFD0157DF}" type="slidenum">
              <a:rPr lang="en-US" smtClean="0"/>
              <a:pPr/>
              <a:t>39</a:t>
            </a:fld>
            <a:endParaRPr lang="en-US"/>
          </a:p>
        </p:txBody>
      </p:sp>
    </p:spTree>
    <p:extLst>
      <p:ext uri="{BB962C8B-B14F-4D97-AF65-F5344CB8AC3E}">
        <p14:creationId xmlns:p14="http://schemas.microsoft.com/office/powerpoint/2010/main" val="2655396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t>The student will indicate which NYS tax form they</a:t>
            </a:r>
            <a:r>
              <a:rPr lang="en-US" altLang="en-US" baseline="0" dirty="0"/>
              <a:t> and /or their spouse</a:t>
            </a:r>
            <a:r>
              <a:rPr lang="en-US" altLang="en-US" dirty="0"/>
              <a:t> completed when filing their NYS taxes for the </a:t>
            </a:r>
            <a:r>
              <a:rPr lang="en-US" altLang="en-US" b="1" dirty="0"/>
              <a:t>2016</a:t>
            </a:r>
            <a:r>
              <a:rPr lang="en-US" altLang="en-US" dirty="0"/>
              <a:t> year.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the student did not file, they should indicate</a:t>
            </a:r>
            <a:r>
              <a:rPr lang="en-US" baseline="0" dirty="0"/>
              <a:t> that on this screen.  This is the most common error in mismatches with the department of tax and finance for the IVP process.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40</a:t>
            </a:fld>
            <a:endParaRPr lang="en-US"/>
          </a:p>
        </p:txBody>
      </p:sp>
    </p:spTree>
    <p:extLst>
      <p:ext uri="{BB962C8B-B14F-4D97-AF65-F5344CB8AC3E}">
        <p14:creationId xmlns:p14="http://schemas.microsoft.com/office/powerpoint/2010/main" val="33600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Students who indicate they are a NYS resident in the FAFSA’s Student Demographics Information page, and….</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a:t>
            </a:fld>
            <a:endParaRPr lang="en-US"/>
          </a:p>
        </p:txBody>
      </p:sp>
    </p:spTree>
    <p:extLst>
      <p:ext uri="{BB962C8B-B14F-4D97-AF65-F5344CB8AC3E}">
        <p14:creationId xmlns:p14="http://schemas.microsoft.com/office/powerpoint/2010/main" val="1083108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dirty="0"/>
              <a:t>Students</a:t>
            </a:r>
            <a:r>
              <a:rPr lang="en-US" baseline="0" dirty="0"/>
              <a:t> will enter their filing status from Section A of their </a:t>
            </a:r>
            <a:r>
              <a:rPr lang="en-US" b="1" baseline="0" dirty="0"/>
              <a:t>2016 New York State Income Tax Return</a:t>
            </a:r>
            <a:r>
              <a:rPr lang="en-US" b="0" baseline="0" dirty="0"/>
              <a:t>, </a:t>
            </a:r>
            <a:r>
              <a:rPr lang="en-US" altLang="en-US" dirty="0"/>
              <a:t>and whether they had income from local State or federal pensions and/or private annuities.</a:t>
            </a:r>
            <a:endParaRPr lang="en-US" baseline="0" dirty="0"/>
          </a:p>
          <a:p>
            <a:endParaRPr lang="en-US" baseline="0" dirty="0"/>
          </a:p>
          <a:p>
            <a:r>
              <a:rPr lang="en-US" baseline="0" dirty="0"/>
              <a:t>If applicable, they will enter their spouse Social Security Number / Tax ID number and last name. </a:t>
            </a:r>
          </a:p>
          <a:p>
            <a:endParaRPr lang="en-US" baseline="0" dirty="0"/>
          </a:p>
          <a:p>
            <a:r>
              <a:rPr lang="en-US" baseline="0" dirty="0"/>
              <a:t>If their spouse does not have a SSN, they will check the box.</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41</a:t>
            </a:fld>
            <a:endParaRPr lang="en-US"/>
          </a:p>
        </p:txBody>
      </p:sp>
    </p:spTree>
    <p:extLst>
      <p:ext uri="{BB962C8B-B14F-4D97-AF65-F5344CB8AC3E}">
        <p14:creationId xmlns:p14="http://schemas.microsoft.com/office/powerpoint/2010/main" val="564508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eaLnBrk="1" hangingPunct="1"/>
            <a:r>
              <a:rPr lang="en-US" altLang="en-US" dirty="0"/>
              <a:t>Students will review the financial information on this page and make changes, as needed. </a:t>
            </a:r>
          </a:p>
          <a:p>
            <a:pPr eaLnBrk="1" hangingPunct="1"/>
            <a:endParaRPr lang="en-US" altLang="en-US" dirty="0"/>
          </a:p>
          <a:p>
            <a:pPr eaLnBrk="1" hangingPunct="1"/>
            <a:r>
              <a:rPr lang="en-US" altLang="en-US" dirty="0"/>
              <a:t>In this example, student will verify that the NY Taxable income displayed is the same as the Taxable Income listed on line 37 from their 2016</a:t>
            </a:r>
            <a:r>
              <a:rPr lang="en-US" altLang="en-US" baseline="0" dirty="0"/>
              <a:t> </a:t>
            </a:r>
            <a:r>
              <a:rPr lang="en-US" altLang="en-US" dirty="0"/>
              <a:t>IT-201.</a:t>
            </a:r>
          </a:p>
          <a:p>
            <a:pPr eaLnBrk="1" hangingPunct="1"/>
            <a:endParaRPr lang="en-US" altLang="en-US" dirty="0"/>
          </a:p>
          <a:p>
            <a:endParaRPr lang="en-US" altLang="en-US" dirty="0"/>
          </a:p>
          <a:p>
            <a:pPr eaLnBrk="1" hangingPunct="1">
              <a:spcBef>
                <a:spcPct val="0"/>
              </a:spcBef>
              <a:buFontTx/>
              <a:buNone/>
            </a:pPr>
            <a:endParaRPr lang="en-US" alt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42</a:t>
            </a:fld>
            <a:endParaRPr lang="en-US"/>
          </a:p>
        </p:txBody>
      </p:sp>
    </p:spTree>
    <p:extLst>
      <p:ext uri="{BB962C8B-B14F-4D97-AF65-F5344CB8AC3E}">
        <p14:creationId xmlns:p14="http://schemas.microsoft.com/office/powerpoint/2010/main" val="4032356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Students will indicate whether there are other family members enrolled full-time for at least one term of the academic year at a federally approved school, college or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Eligible family members are spouse, parents or siblings in the same household.</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43</a:t>
            </a:fld>
            <a:endParaRPr lang="en-US"/>
          </a:p>
        </p:txBody>
      </p:sp>
    </p:spTree>
    <p:extLst>
      <p:ext uri="{BB962C8B-B14F-4D97-AF65-F5344CB8AC3E}">
        <p14:creationId xmlns:p14="http://schemas.microsoft.com/office/powerpoint/2010/main" val="1523995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r>
              <a:rPr lang="en-US" altLang="en-US" dirty="0"/>
              <a:t>If applicable, the student will enter the name, SSN and relationship of the other family members.  </a:t>
            </a:r>
          </a:p>
          <a:p>
            <a:endParaRPr lang="en-US" alt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44</a:t>
            </a:fld>
            <a:endParaRPr lang="en-US"/>
          </a:p>
        </p:txBody>
      </p:sp>
    </p:spTree>
    <p:extLst>
      <p:ext uri="{BB962C8B-B14F-4D97-AF65-F5344CB8AC3E}">
        <p14:creationId xmlns:p14="http://schemas.microsoft.com/office/powerpoint/2010/main" val="9889482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r>
              <a:rPr lang="en-US" altLang="en-US" dirty="0"/>
              <a:t>Students will review all answers which are displayed.  If the answers are not correct, the student may modify their answers</a:t>
            </a:r>
            <a:r>
              <a:rPr lang="en-US" altLang="en-US" baseline="0" dirty="0"/>
              <a:t> here.</a:t>
            </a:r>
            <a:endParaRPr lang="en-US" alt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45</a:t>
            </a:fld>
            <a:endParaRPr lang="en-US"/>
          </a:p>
        </p:txBody>
      </p:sp>
    </p:spTree>
    <p:extLst>
      <p:ext uri="{BB962C8B-B14F-4D97-AF65-F5344CB8AC3E}">
        <p14:creationId xmlns:p14="http://schemas.microsoft.com/office/powerpoint/2010/main" val="935214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marL="285750" indent="-285750">
              <a:buFont typeface="Arial" panose="020B0604020202020204" pitchFamily="34" charset="0"/>
              <a:buChar char="•"/>
            </a:pPr>
            <a:r>
              <a:rPr lang="en-US" sz="1800" dirty="0"/>
              <a:t>Receiving certain types of financial assistance from sources other than HESC may affect students' eligibility to receive state grants or scholarships. </a:t>
            </a:r>
          </a:p>
          <a:p>
            <a:pPr lvl="1"/>
            <a:r>
              <a:rPr lang="en-US" sz="1600" dirty="0"/>
              <a:t>Possible sources of other educational assistance include the Federal Government, other state agencies, school districts, fraternal organizations, businesses and foundations.</a:t>
            </a:r>
          </a:p>
          <a:p>
            <a:pPr lvl="1"/>
            <a:endParaRPr lang="en-US" sz="1600" dirty="0"/>
          </a:p>
          <a:p>
            <a:pPr marL="285750" indent="-285750">
              <a:buFont typeface="Arial" panose="020B0604020202020204" pitchFamily="34" charset="0"/>
              <a:buChar char="•"/>
            </a:pPr>
            <a:r>
              <a:rPr lang="en-US" sz="1800" dirty="0"/>
              <a:t>Other benefits will affect students' eligibility for state awards if they constitute either a duplicative or a concurrent benefit.</a:t>
            </a:r>
          </a:p>
          <a:p>
            <a:pPr marL="285750" indent="-285750">
              <a:buFont typeface="Arial" panose="020B0604020202020204" pitchFamily="34" charset="0"/>
              <a:buChar char="•"/>
            </a:pPr>
            <a:r>
              <a:rPr lang="en-US" sz="1800" dirty="0"/>
              <a:t>Duplicative benefits are those that duplicate the purpose of a TAP</a:t>
            </a:r>
          </a:p>
          <a:p>
            <a:pPr lvl="1"/>
            <a:r>
              <a:rPr lang="en-US" sz="1600" dirty="0"/>
              <a:t>-Generally, this refers to funds that are specifically intended to cover tuition charges.</a:t>
            </a:r>
          </a:p>
          <a:p>
            <a:pPr lvl="1"/>
            <a:r>
              <a:rPr lang="en-US" sz="1600" dirty="0"/>
              <a:t>-The total of a TAP, STAP or VTA and the duplicative benefit cannot exceed students' actual tuition liability. </a:t>
            </a:r>
          </a:p>
          <a:p>
            <a:pPr marL="174399" indent="-174399"/>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46</a:t>
            </a:fld>
            <a:endParaRPr lang="en-US"/>
          </a:p>
        </p:txBody>
      </p:sp>
    </p:spTree>
    <p:extLst>
      <p:ext uri="{BB962C8B-B14F-4D97-AF65-F5344CB8AC3E}">
        <p14:creationId xmlns:p14="http://schemas.microsoft.com/office/powerpoint/2010/main" val="935214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4176951"/>
          </a:xfrm>
          <a:prstGeom prst="rect">
            <a:avLst/>
          </a:prstGeom>
        </p:spPr>
        <p:txBody>
          <a:bodyPr lIns="93013" tIns="46506" rIns="93013" bIns="46506"/>
          <a:lstStyle/>
          <a:p>
            <a:pPr eaLnBrk="1" hangingPunct="1"/>
            <a:r>
              <a:rPr lang="en-US" altLang="en-US" dirty="0"/>
              <a:t>Once the student has reviewed their answers, they will submit their application.  Students who choose not to </a:t>
            </a:r>
            <a:r>
              <a:rPr lang="en-US" altLang="en-US"/>
              <a:t>proceed will need </a:t>
            </a:r>
            <a:r>
              <a:rPr lang="en-US" altLang="en-US" dirty="0"/>
              <a:t>to complete the application again at a later date.</a:t>
            </a:r>
          </a:p>
          <a:p>
            <a:endParaRPr lang="en-US" b="0"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47</a:t>
            </a:fld>
            <a:endParaRPr lang="en-US"/>
          </a:p>
        </p:txBody>
      </p:sp>
    </p:spTree>
    <p:extLst>
      <p:ext uri="{BB962C8B-B14F-4D97-AF65-F5344CB8AC3E}">
        <p14:creationId xmlns:p14="http://schemas.microsoft.com/office/powerpoint/2010/main" val="1089678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Students will see a confirmation of their submission of the application.</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48</a:t>
            </a:fld>
            <a:endParaRPr lang="en-US"/>
          </a:p>
        </p:txBody>
      </p:sp>
    </p:spTree>
    <p:extLst>
      <p:ext uri="{BB962C8B-B14F-4D97-AF65-F5344CB8AC3E}">
        <p14:creationId xmlns:p14="http://schemas.microsoft.com/office/powerpoint/2010/main" val="4218926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strike="noStrike"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tudents with an email address get an email </a:t>
            </a:r>
            <a:r>
              <a:rPr lang="en-US" altLang="en-US" sz="2400" dirty="0"/>
              <a:t>with instructions to come to </a:t>
            </a:r>
            <a:r>
              <a:rPr lang="en-US" altLang="en-US" sz="2400" dirty="0" err="1"/>
              <a:t>HESCWeb</a:t>
            </a:r>
            <a:r>
              <a:rPr lang="en-US" altLang="en-US" sz="2400" dirty="0"/>
              <a:t> for details</a:t>
            </a:r>
            <a:endParaRPr lang="en-US" sz="1200" kern="1200" dirty="0">
              <a:solidFill>
                <a:schemeClr val="tx1"/>
              </a:solidFill>
              <a:effectLst/>
              <a:latin typeface="+mn-lt"/>
              <a:ea typeface="+mn-ea"/>
              <a:cs typeface="+mn-cs"/>
            </a:endParaRP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Students without an email address get a postcard saying that their eligibility has been determined and giving them directions to come to the HESC web site for details.  </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Students receive</a:t>
            </a:r>
            <a:r>
              <a:rPr lang="en-US" sz="1200" kern="1200" baseline="0" dirty="0">
                <a:solidFill>
                  <a:schemeClr val="tx1"/>
                </a:solidFill>
                <a:effectLst/>
                <a:latin typeface="+mn-lt"/>
                <a:ea typeface="+mn-ea"/>
                <a:cs typeface="+mn-cs"/>
              </a:rPr>
              <a:t> notification of their final award in the same way – instructed to log in to HESC accounts.</a:t>
            </a:r>
            <a:endParaRPr lang="en-US" sz="1200" kern="1200" dirty="0">
              <a:solidFill>
                <a:schemeClr val="tx1"/>
              </a:solidFill>
              <a:effectLst/>
              <a:latin typeface="+mn-lt"/>
              <a:ea typeface="+mn-ea"/>
              <a:cs typeface="+mn-cs"/>
            </a:endParaRP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They are also told (post budget) that their school has been given the information.</a:t>
            </a:r>
          </a:p>
          <a:p>
            <a:pPr eaLnBrk="1" hangingPunct="1"/>
            <a:endParaRPr lang="en-US" altLang="en-US" sz="1200" kern="1200" dirty="0">
              <a:solidFill>
                <a:schemeClr val="tx1"/>
              </a:solidFill>
              <a:effectLst/>
              <a:latin typeface="+mn-lt"/>
              <a:ea typeface="+mn-ea"/>
              <a:cs typeface="+mn-cs"/>
            </a:endParaRPr>
          </a:p>
          <a:p>
            <a:pPr eaLnBrk="1" hangingPunct="1"/>
            <a:endParaRPr lang="en-US" altLang="en-US" dirty="0">
              <a:solidFill>
                <a:srgbClr val="FF0000"/>
              </a:solidFill>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pPr/>
              <a:t>49</a:t>
            </a:fld>
            <a:endParaRPr lang="en-US"/>
          </a:p>
        </p:txBody>
      </p:sp>
    </p:spTree>
    <p:extLst>
      <p:ext uri="{BB962C8B-B14F-4D97-AF65-F5344CB8AC3E}">
        <p14:creationId xmlns:p14="http://schemas.microsoft.com/office/powerpoint/2010/main" val="1050861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sz="1200" kern="1200" dirty="0">
                <a:solidFill>
                  <a:schemeClr val="tx1"/>
                </a:solidFill>
                <a:effectLst/>
                <a:latin typeface="+mn-lt"/>
                <a:ea typeface="+mn-ea"/>
                <a:cs typeface="+mn-cs"/>
              </a:rPr>
              <a:t>When viewing Review/Change</a:t>
            </a:r>
            <a:r>
              <a:rPr lang="en-US" sz="1200" kern="1200" baseline="0" dirty="0">
                <a:solidFill>
                  <a:schemeClr val="tx1"/>
                </a:solidFill>
                <a:effectLst/>
                <a:latin typeface="+mn-lt"/>
                <a:ea typeface="+mn-ea"/>
                <a:cs typeface="+mn-cs"/>
              </a:rPr>
              <a:t> Your TAP Information prior to the passing of the 2018-19 New York State Budget, the following message will be posted: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these estimates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determined based on current statute and information you submitted on your HESC program application and on your Free Application for Federal Student Aid (FAFSA), may change with passage of the 2018-19 New York State Budget.   Updated information will be available April 2018 at the earliest.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50</a:t>
            </a:fld>
            <a:endParaRPr lang="en-US"/>
          </a:p>
        </p:txBody>
      </p:sp>
    </p:spTree>
    <p:extLst>
      <p:ext uri="{BB962C8B-B14F-4D97-AF65-F5344CB8AC3E}">
        <p14:creationId xmlns:p14="http://schemas.microsoft.com/office/powerpoint/2010/main" val="160890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Select a NYS school in the ‘School Selection’ field……</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5</a:t>
            </a:fld>
            <a:endParaRPr lang="en-US"/>
          </a:p>
        </p:txBody>
      </p:sp>
    </p:spTree>
    <p:extLst>
      <p:ext uri="{BB962C8B-B14F-4D97-AF65-F5344CB8AC3E}">
        <p14:creationId xmlns:p14="http://schemas.microsoft.com/office/powerpoint/2010/main" val="3073026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r>
              <a:rPr lang="en-US" sz="1200" kern="1200" dirty="0">
                <a:solidFill>
                  <a:schemeClr val="tx1"/>
                </a:solidFill>
                <a:effectLst/>
                <a:latin typeface="+mn-lt"/>
                <a:ea typeface="+mn-ea"/>
                <a:cs typeface="+mn-cs"/>
              </a:rPr>
              <a:t>When Financial</a:t>
            </a:r>
            <a:r>
              <a:rPr lang="en-US" sz="1200" kern="1200" baseline="0" dirty="0">
                <a:solidFill>
                  <a:schemeClr val="tx1"/>
                </a:solidFill>
                <a:effectLst/>
                <a:latin typeface="+mn-lt"/>
                <a:ea typeface="+mn-ea"/>
                <a:cs typeface="+mn-cs"/>
              </a:rPr>
              <a:t> Aid Officers</a:t>
            </a:r>
            <a:r>
              <a:rPr lang="en-US" sz="1200" kern="1200" dirty="0">
                <a:solidFill>
                  <a:schemeClr val="tx1"/>
                </a:solidFill>
                <a:effectLst/>
                <a:latin typeface="+mn-lt"/>
                <a:ea typeface="+mn-ea"/>
                <a:cs typeface="+mn-cs"/>
              </a:rPr>
              <a:t> view View Student Record and Student Record Maintenance</a:t>
            </a:r>
            <a:r>
              <a:rPr lang="en-US" sz="1200" kern="1200" baseline="0" dirty="0">
                <a:solidFill>
                  <a:schemeClr val="tx1"/>
                </a:solidFill>
                <a:effectLst/>
                <a:latin typeface="+mn-lt"/>
                <a:ea typeface="+mn-ea"/>
                <a:cs typeface="+mn-cs"/>
              </a:rPr>
              <a:t> prior to the passing of the 2018-19 New York State Budget, the message will also be posted: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award estimates</a:t>
            </a:r>
            <a:r>
              <a:rPr lang="en-US" sz="1200" kern="1200" baseline="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determined based on current statute and information you submitted on your HESC program application and on your Free Application for Federal Student Aid (FAFSA), may change with passage of the 2018-19</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New York State Budget.   Updated information will be available April 2017 at the earliest.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pPr/>
              <a:t>51</a:t>
            </a:fld>
            <a:endParaRPr lang="en-US"/>
          </a:p>
        </p:txBody>
      </p:sp>
    </p:spTree>
    <p:extLst>
      <p:ext uri="{BB962C8B-B14F-4D97-AF65-F5344CB8AC3E}">
        <p14:creationId xmlns:p14="http://schemas.microsoft.com/office/powerpoint/2010/main" val="1733175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MIKE-</a:t>
            </a:r>
            <a:r>
              <a:rPr lang="en-US" baseline="0" dirty="0"/>
              <a:t> CAN GO OVER TIMELINE FOR PROCESSING HERE IF YOU HAVE TIME.</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52</a:t>
            </a:fld>
            <a:endParaRPr lang="en-US"/>
          </a:p>
        </p:txBody>
      </p:sp>
    </p:spTree>
    <p:extLst>
      <p:ext uri="{BB962C8B-B14F-4D97-AF65-F5344CB8AC3E}">
        <p14:creationId xmlns:p14="http://schemas.microsoft.com/office/powerpoint/2010/main" val="3941554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53</a:t>
            </a:fld>
            <a:endParaRPr lang="en-US"/>
          </a:p>
        </p:txBody>
      </p:sp>
    </p:spTree>
    <p:extLst>
      <p:ext uri="{BB962C8B-B14F-4D97-AF65-F5344CB8AC3E}">
        <p14:creationId xmlns:p14="http://schemas.microsoft.com/office/powerpoint/2010/main" val="394155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Will see an optional feature to start their state application on the FAFSA Confirmation Page.  Students who click on the highlighted hotspot, will be navigated to the New York State application site – www.tap.hesc.ny.gov/totw/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6</a:t>
            </a:fld>
            <a:endParaRPr lang="en-US"/>
          </a:p>
        </p:txBody>
      </p:sp>
    </p:spTree>
    <p:extLst>
      <p:ext uri="{BB962C8B-B14F-4D97-AF65-F5344CB8AC3E}">
        <p14:creationId xmlns:p14="http://schemas.microsoft.com/office/powerpoint/2010/main" val="159220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pPr lvl="0"/>
            <a:r>
              <a:rPr lang="en-US" baseline="0" dirty="0"/>
              <a:t>As I mentioned, s</a:t>
            </a:r>
            <a:r>
              <a:rPr lang="en-US" dirty="0"/>
              <a:t>tudents will be able to submit their 2018-19 FAFSA and TAP application beginning October 1, 2017.</a:t>
            </a:r>
          </a:p>
          <a:p>
            <a:pPr lvl="0"/>
            <a:endParaRPr lang="en-US" dirty="0"/>
          </a:p>
          <a:p>
            <a:pPr lvl="0"/>
            <a:r>
              <a:rPr lang="en-US" dirty="0"/>
              <a:t>The FAFSA confirmation page will provide the link for NYS students who are applying to NYS schools to complete the TAP application.</a:t>
            </a:r>
          </a:p>
          <a:p>
            <a:pPr lvl="0"/>
            <a:endParaRPr lang="en-US" dirty="0"/>
          </a:p>
          <a:p>
            <a:pPr lvl="0"/>
            <a:r>
              <a:rPr lang="en-US" baseline="0" dirty="0"/>
              <a:t>For 2018-19, students can apply for TAP, and students who have previously been awarded a scholarship will also be able to apply for payment of that scholarship, with or without applying for TAP.</a:t>
            </a:r>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7</a:t>
            </a:fld>
            <a:endParaRPr lang="en-US"/>
          </a:p>
        </p:txBody>
      </p:sp>
    </p:spTree>
    <p:extLst>
      <p:ext uri="{BB962C8B-B14F-4D97-AF65-F5344CB8AC3E}">
        <p14:creationId xmlns:p14="http://schemas.microsoft.com/office/powerpoint/2010/main" val="410579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pPr lvl="1" eaLnBrk="1" hangingPunct="1"/>
            <a:r>
              <a:rPr lang="en-US" dirty="0">
                <a:latin typeface="Arial" pitchFamily="-101" charset="0"/>
              </a:rPr>
              <a:t>This screen will be displayed when students complete FAFSA and click the link from FAFSA confirmation page to go to the NYS Student Aid Payment Application.</a:t>
            </a:r>
          </a:p>
          <a:p>
            <a:pPr lvl="1" eaLnBrk="1" hangingPunct="1"/>
            <a:endParaRPr lang="en-US" dirty="0">
              <a:latin typeface="Arial" pitchFamily="-101" charset="0"/>
            </a:endParaRPr>
          </a:p>
          <a:p>
            <a:pPr lvl="1" eaLnBrk="1" hangingPunct="1"/>
            <a:r>
              <a:rPr lang="en-US" dirty="0">
                <a:latin typeface="Arial" pitchFamily="-101" charset="0"/>
              </a:rPr>
              <a:t>When student clicks Next button, he/ she will be redirected to the Academic Year</a:t>
            </a:r>
            <a:r>
              <a:rPr lang="en-US" baseline="0" dirty="0">
                <a:latin typeface="Arial" pitchFamily="-101" charset="0"/>
              </a:rPr>
              <a:t> s</a:t>
            </a:r>
            <a:r>
              <a:rPr lang="en-US" dirty="0">
                <a:latin typeface="Arial" pitchFamily="-101" charset="0"/>
              </a:rPr>
              <a:t>creen.</a:t>
            </a:r>
          </a:p>
          <a:p>
            <a:pPr lvl="1" eaLnBrk="1" hangingPunct="1"/>
            <a:endParaRPr lang="en-US" dirty="0">
              <a:latin typeface="Arial" pitchFamily="-101" charset="0"/>
            </a:endParaRPr>
          </a:p>
          <a:p>
            <a:pPr lvl="1" eaLnBrk="1" hangingPunct="1"/>
            <a:r>
              <a:rPr lang="en-US" dirty="0">
                <a:latin typeface="Arial" pitchFamily="-101" charset="0"/>
              </a:rPr>
              <a:t>First time TAP applicants will need to establish a HESC User ID and PIN number as part of the application process.</a:t>
            </a:r>
          </a:p>
        </p:txBody>
      </p:sp>
      <p:sp>
        <p:nvSpPr>
          <p:cNvPr id="4" name="Slide Number Placeholder 3"/>
          <p:cNvSpPr>
            <a:spLocks noGrp="1"/>
          </p:cNvSpPr>
          <p:nvPr>
            <p:ph type="sldNum" sz="quarter" idx="10"/>
          </p:nvPr>
        </p:nvSpPr>
        <p:spPr/>
        <p:txBody>
          <a:bodyPr/>
          <a:lstStyle/>
          <a:p>
            <a:fld id="{F6DA9C80-B631-4EC4-8253-F63CFD0157DF}" type="slidenum">
              <a:rPr lang="en-US" smtClean="0"/>
              <a:pPr/>
              <a:t>8</a:t>
            </a:fld>
            <a:endParaRPr lang="en-US"/>
          </a:p>
        </p:txBody>
      </p:sp>
    </p:spTree>
    <p:extLst>
      <p:ext uri="{BB962C8B-B14F-4D97-AF65-F5344CB8AC3E}">
        <p14:creationId xmlns:p14="http://schemas.microsoft.com/office/powerpoint/2010/main" val="323804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08488"/>
            <a:ext cx="5595937" cy="417671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Creating an account is an easy process for the applicant.</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9</a:t>
            </a:fld>
            <a:endParaRPr lang="en-US"/>
          </a:p>
        </p:txBody>
      </p:sp>
    </p:spTree>
    <p:extLst>
      <p:ext uri="{BB962C8B-B14F-4D97-AF65-F5344CB8AC3E}">
        <p14:creationId xmlns:p14="http://schemas.microsoft.com/office/powerpoint/2010/main" val="192000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2113"/>
            <a:ext cx="3008313" cy="87153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392113"/>
            <a:ext cx="5111750" cy="4389437"/>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63650"/>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3700"/>
            <a:ext cx="2057400" cy="4235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93700"/>
            <a:ext cx="6019800" cy="4235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28600" y="2038350"/>
            <a:ext cx="3657600" cy="1143000"/>
          </a:xfrm>
          <a:prstGeom prst="rect">
            <a:avLst/>
          </a:prstGeom>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latin typeface="Arial" panose="020B0604020202020204" pitchFamily="34" charset="0"/>
                <a:cs typeface="Arial" panose="020B0604020202020204" pitchFamily="34" charset="0"/>
              </a:defRPr>
            </a:lvl2pPr>
            <a:lvl3pPr marL="914400" indent="0">
              <a:buFontTx/>
              <a:buNone/>
              <a:defRPr>
                <a:solidFill>
                  <a:schemeClr val="bg1"/>
                </a:solidFill>
                <a:latin typeface="Arial" panose="020B0604020202020204" pitchFamily="34" charset="0"/>
                <a:cs typeface="Arial" panose="020B0604020202020204" pitchFamily="34" charset="0"/>
              </a:defRPr>
            </a:lvl3pPr>
            <a:lvl4pPr marL="1371600" indent="0">
              <a:buFontTx/>
              <a:buNone/>
              <a:defRPr>
                <a:solidFill>
                  <a:schemeClr val="bg1"/>
                </a:solidFill>
                <a:latin typeface="Arial" panose="020B0604020202020204" pitchFamily="34" charset="0"/>
                <a:cs typeface="Arial" panose="020B0604020202020204" pitchFamily="34" charset="0"/>
              </a:defRPr>
            </a:lvl4pPr>
            <a:lvl5pPr marL="1828800" indent="0">
              <a:buFontTx/>
              <a:buNone/>
              <a:defRPr>
                <a:solidFill>
                  <a:schemeClr val="bg1"/>
                </a:solidFill>
                <a:latin typeface="Arial" panose="020B0604020202020204" pitchFamily="34" charset="0"/>
                <a:cs typeface="Arial" panose="020B0604020202020204" pitchFamily="34" charset="0"/>
              </a:defRPr>
            </a:lvl5pPr>
          </a:lstStyle>
          <a:p>
            <a:pPr lvl="0"/>
            <a:r>
              <a:rPr lang="en-US" dirty="0"/>
              <a:t>Click to edit</a:t>
            </a:r>
          </a:p>
        </p:txBody>
      </p:sp>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11275"/>
            <a:ext cx="8229600" cy="331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ED0365-0D65-4032-85A6-BECCAB4E9A68}" type="datetimeFigureOut">
              <a:rPr lang="en-US" smtClean="0"/>
              <a:pPr/>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ED0365-0D65-4032-85A6-BECCAB4E9A68}" type="datetimeFigureOut">
              <a:rPr lang="en-US" smtClean="0"/>
              <a:pPr/>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ED0365-0D65-4032-85A6-BECCAB4E9A68}" type="datetimeFigureOut">
              <a:rPr lang="en-US" smtClean="0"/>
              <a:pPr/>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pPr/>
              <a:t>1/25/19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a:p>
        </p:txBody>
      </p:sp>
      <p:sp>
        <p:nvSpPr>
          <p:cNvPr id="7" name="Rectangle 6"/>
          <p:cNvSpPr/>
          <p:nvPr/>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714750"/>
            <a:ext cx="9144000" cy="76200"/>
          </a:xfrm>
          <a:prstGeom prst="rect">
            <a:avLst/>
          </a:prstGeom>
          <a:solidFill>
            <a:srgbClr val="918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69" y="411946"/>
            <a:ext cx="4584131" cy="788204"/>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540453"/>
            <a:ext cx="5334000" cy="81394"/>
          </a:xfrm>
          <a:prstGeom prst="rect">
            <a:avLst/>
          </a:prstGeom>
          <a:solidFill>
            <a:srgbClr val="918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429225"/>
            <a:ext cx="2492267" cy="428525"/>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75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11275"/>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Rectangle 6"/>
          <p:cNvSpPr/>
          <p:nvPr/>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p:nvSpPr>
        <p:spPr>
          <a:xfrm>
            <a:off x="0" y="-19050"/>
            <a:ext cx="9144000" cy="81394"/>
          </a:xfrm>
          <a:prstGeom prst="rect">
            <a:avLst/>
          </a:prstGeom>
          <a:solidFill>
            <a:srgbClr val="918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7000" y="4629150"/>
            <a:ext cx="2492267" cy="428525"/>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freedigitalphotos.net/images/teenager-guy-working-on-laptop-photo-p308985" TargetMode="External"/><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579424"/>
            <a:ext cx="8229600" cy="1754326"/>
          </a:xfrm>
          <a:prstGeom prst="rect">
            <a:avLst/>
          </a:prstGeom>
          <a:noFill/>
          <a:ln>
            <a:noFill/>
          </a:ln>
        </p:spPr>
        <p:txBody>
          <a:bodyPr wrap="square" rtlCol="0">
            <a:spAutoFit/>
          </a:bodyPr>
          <a:lstStyle/>
          <a:p>
            <a:r>
              <a:rPr lang="en-US" sz="3600" b="1" dirty="0">
                <a:solidFill>
                  <a:srgbClr val="002D73"/>
                </a:solidFill>
                <a:latin typeface="Arial" panose="020B0604020202020204" pitchFamily="34" charset="0"/>
                <a:cs typeface="Arial" panose="020B0604020202020204" pitchFamily="34" charset="0"/>
              </a:rPr>
              <a:t>New York State </a:t>
            </a:r>
          </a:p>
          <a:p>
            <a:r>
              <a:rPr lang="en-US" sz="3600" b="1" dirty="0">
                <a:solidFill>
                  <a:srgbClr val="002D73"/>
                </a:solidFill>
                <a:latin typeface="Arial" panose="020B0604020202020204" pitchFamily="34" charset="0"/>
                <a:cs typeface="Arial" panose="020B0604020202020204" pitchFamily="34" charset="0"/>
              </a:rPr>
              <a:t>Tuition Assistance Program (TAP) </a:t>
            </a:r>
          </a:p>
          <a:p>
            <a:r>
              <a:rPr lang="en-US" sz="3600" b="1" dirty="0">
                <a:solidFill>
                  <a:srgbClr val="002D73"/>
                </a:solidFill>
                <a:latin typeface="Arial" panose="020B0604020202020204" pitchFamily="34" charset="0"/>
                <a:cs typeface="Arial" panose="020B0604020202020204" pitchFamily="34" charset="0"/>
              </a:rPr>
              <a:t>Application Process</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Terms &amp; Conditions</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42038" y="1311275"/>
            <a:ext cx="3659923" cy="3317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88893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 Terms &amp; Conditions</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5779" y="1311275"/>
            <a:ext cx="4212441" cy="3317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3" name="Rectangle 2"/>
          <p:cNvSpPr/>
          <p:nvPr/>
        </p:nvSpPr>
        <p:spPr>
          <a:xfrm>
            <a:off x="2590800" y="4248150"/>
            <a:ext cx="2743200" cy="2286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4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Identity</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034627"/>
            <a:ext cx="3577103" cy="389932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08466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 Identity Information</a:t>
            </a:r>
          </a:p>
        </p:txBody>
      </p:sp>
      <p:pic>
        <p:nvPicPr>
          <p:cNvPr id="4" name="Content Placeholder 3"/>
          <p:cNvPicPr>
            <a:picLocks noGrp="1"/>
          </p:cNvPicPr>
          <p:nvPr>
            <p:ph idx="1"/>
          </p:nvPr>
        </p:nvPicPr>
        <p:blipFill>
          <a:blip r:embed="rId3"/>
          <a:stretch>
            <a:fillRect/>
          </a:stretch>
        </p:blipFill>
        <p:spPr>
          <a:xfrm>
            <a:off x="2514600" y="1352550"/>
            <a:ext cx="411480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10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Account Information</a:t>
            </a:r>
          </a:p>
        </p:txBody>
      </p:sp>
      <p:pic>
        <p:nvPicPr>
          <p:cNvPr id="4" name="Content Placeholder 3"/>
          <p:cNvPicPr>
            <a:picLocks noGrp="1"/>
          </p:cNvPicPr>
          <p:nvPr>
            <p:ph idx="1"/>
          </p:nvPr>
        </p:nvPicPr>
        <p:blipFill>
          <a:blip r:embed="rId3"/>
          <a:stretch>
            <a:fillRect/>
          </a:stretch>
        </p:blipFill>
        <p:spPr>
          <a:xfrm>
            <a:off x="2506355" y="1311275"/>
            <a:ext cx="4131289"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889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User ID</a:t>
            </a:r>
          </a:p>
        </p:txBody>
      </p:sp>
      <p:pic>
        <p:nvPicPr>
          <p:cNvPr id="4" name="Content Placeholder 3"/>
          <p:cNvPicPr>
            <a:picLocks noGrp="1"/>
          </p:cNvPicPr>
          <p:nvPr>
            <p:ph idx="1"/>
          </p:nvPr>
        </p:nvPicPr>
        <p:blipFill>
          <a:blip r:embed="rId3"/>
          <a:stretch>
            <a:fillRect/>
          </a:stretch>
        </p:blipFill>
        <p:spPr>
          <a:xfrm>
            <a:off x="2081964" y="1204468"/>
            <a:ext cx="4980071"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115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Pin</a:t>
            </a:r>
          </a:p>
        </p:txBody>
      </p:sp>
      <p:pic>
        <p:nvPicPr>
          <p:cNvPr id="4" name="Content Placeholder 3"/>
          <p:cNvPicPr>
            <a:picLocks noGrp="1"/>
          </p:cNvPicPr>
          <p:nvPr>
            <p:ph idx="1"/>
          </p:nvPr>
        </p:nvPicPr>
        <p:blipFill>
          <a:blip r:embed="rId3"/>
          <a:stretch>
            <a:fillRect/>
          </a:stretch>
        </p:blipFill>
        <p:spPr>
          <a:xfrm>
            <a:off x="2496375" y="1311275"/>
            <a:ext cx="415125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574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of a Security Incident</a:t>
            </a:r>
          </a:p>
        </p:txBody>
      </p:sp>
      <p:pic>
        <p:nvPicPr>
          <p:cNvPr id="4" name="Content Placeholder 3"/>
          <p:cNvPicPr>
            <a:picLocks noGrp="1"/>
          </p:cNvPicPr>
          <p:nvPr>
            <p:ph idx="1"/>
          </p:nvPr>
        </p:nvPicPr>
        <p:blipFill>
          <a:blip r:embed="rId3"/>
          <a:stretch>
            <a:fillRect/>
          </a:stretch>
        </p:blipFill>
        <p:spPr>
          <a:xfrm>
            <a:off x="1953319" y="1311275"/>
            <a:ext cx="5237361"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49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Created</a:t>
            </a:r>
          </a:p>
        </p:txBody>
      </p:sp>
      <p:pic>
        <p:nvPicPr>
          <p:cNvPr id="4" name="Content Placeholder 3"/>
          <p:cNvPicPr>
            <a:picLocks noGrp="1"/>
          </p:cNvPicPr>
          <p:nvPr>
            <p:ph idx="1"/>
          </p:nvPr>
        </p:nvPicPr>
        <p:blipFill>
          <a:blip r:embed="rId3"/>
          <a:stretch>
            <a:fillRect/>
          </a:stretch>
        </p:blipFill>
        <p:spPr>
          <a:xfrm>
            <a:off x="1882510" y="1311275"/>
            <a:ext cx="5378979"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013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Year Selection Screen</a:t>
            </a:r>
          </a:p>
        </p:txBody>
      </p:sp>
      <p:pic>
        <p:nvPicPr>
          <p:cNvPr id="4" name="Content Placeholder 3" descr="18-19 AY Selection.png"/>
          <p:cNvPicPr>
            <a:picLocks noGrp="1" noChangeAspect="1"/>
          </p:cNvPicPr>
          <p:nvPr>
            <p:ph idx="1"/>
          </p:nvPr>
        </p:nvPicPr>
        <p:blipFill>
          <a:blip r:embed="rId3"/>
          <a:srcRect t="-22581" b="-22581"/>
          <a:stretch>
            <a:fillRect/>
          </a:stretch>
        </p:blipFill>
        <p:spPr>
          <a:prstGeom prst="rect">
            <a:avLst/>
          </a:prstGeom>
          <a:ln>
            <a:noFill/>
          </a:ln>
          <a:effectLst>
            <a:outerShdw blurRad="292100" dist="139700" dir="2700000" algn="tl" rotWithShape="0">
              <a:srgbClr val="333333">
                <a:alpha val="65000"/>
              </a:srgbClr>
            </a:outerShdw>
          </a:effectLst>
        </p:spPr>
      </p:pic>
      <p:sp>
        <p:nvSpPr>
          <p:cNvPr id="5" name="Right Arrow 4"/>
          <p:cNvSpPr/>
          <p:nvPr/>
        </p:nvSpPr>
        <p:spPr>
          <a:xfrm flipH="1" flipV="1">
            <a:off x="6553200" y="2987948"/>
            <a:ext cx="1219200" cy="40817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58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for TAP</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A Student’s Experience</a:t>
            </a:r>
          </a:p>
        </p:txBody>
      </p:sp>
      <p:pic>
        <p:nvPicPr>
          <p:cNvPr id="1026" name="Picture 2" descr="Teenager Guy Working On Laptop Stock Pho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786" y="1885950"/>
            <a:ext cx="2886361" cy="1905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2068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Affirmation #1</a:t>
            </a:r>
          </a:p>
        </p:txBody>
      </p:sp>
      <p:pic>
        <p:nvPicPr>
          <p:cNvPr id="7" name="Content Placeholder 6" descr="18-19 Affirmation.png"/>
          <p:cNvPicPr>
            <a:picLocks noGrp="1" noChangeAspect="1"/>
          </p:cNvPicPr>
          <p:nvPr>
            <p:ph idx="1"/>
          </p:nvPr>
        </p:nvPicPr>
        <p:blipFill>
          <a:blip r:embed="rId3"/>
          <a:stretch>
            <a:fillRect/>
          </a:stretch>
        </p:blipFill>
        <p:spPr>
          <a:xfrm>
            <a:off x="941854" y="1311275"/>
            <a:ext cx="7260291"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058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Affirmation #2</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2074" y="1200150"/>
            <a:ext cx="7039851"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196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Scholarships Screen</a:t>
            </a:r>
          </a:p>
        </p:txBody>
      </p:sp>
      <p:pic>
        <p:nvPicPr>
          <p:cNvPr id="4" name="Content Placeholder 3" descr="18-19 Your Scholarships.png"/>
          <p:cNvPicPr>
            <a:picLocks noGrp="1" noChangeAspect="1"/>
          </p:cNvPicPr>
          <p:nvPr>
            <p:ph idx="1"/>
          </p:nvPr>
        </p:nvPicPr>
        <p:blipFill>
          <a:blip r:embed="rId3"/>
          <a:srcRect t="-3059" b="-3059"/>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199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Redirected to the FAFSA application</a:t>
            </a:r>
          </a:p>
        </p:txBody>
      </p:sp>
      <p:pic>
        <p:nvPicPr>
          <p:cNvPr id="4" name="Content Placeholder 3" descr="C:\Users\mravula\Desktop\kickou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85950"/>
            <a:ext cx="8229600" cy="1391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274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Personal Information Screen</a:t>
            </a:r>
            <a:endParaRPr lang="en-US" dirty="0"/>
          </a:p>
        </p:txBody>
      </p:sp>
      <p:sp>
        <p:nvSpPr>
          <p:cNvPr id="10" name="Rounded Rectangular Callout 9"/>
          <p:cNvSpPr/>
          <p:nvPr/>
        </p:nvSpPr>
        <p:spPr>
          <a:xfrm>
            <a:off x="457200" y="1522412"/>
            <a:ext cx="1981200" cy="1447800"/>
          </a:xfrm>
          <a:prstGeom prst="wedgeRoundRectCallout">
            <a:avLst>
              <a:gd name="adj1" fmla="val 73894"/>
              <a:gd name="adj2" fmla="val 18884"/>
              <a:gd name="adj3" fmla="val 1666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chemeClr val="bg1"/>
                </a:solidFill>
                <a:latin typeface="Arial" panose="020B0604020202020204" pitchFamily="34" charset="0"/>
                <a:cs typeface="Arial" panose="020B0604020202020204" pitchFamily="34" charset="0"/>
              </a:rPr>
              <a:t>Left navigation tracks progress through the application </a:t>
            </a:r>
            <a:endParaRPr lang="en-US" sz="1600" b="1" dirty="0">
              <a:solidFill>
                <a:schemeClr val="bg1"/>
              </a:solidFill>
              <a:latin typeface="Arial" panose="020B0604020202020204" pitchFamily="34" charset="0"/>
              <a:cs typeface="Arial" panose="020B0604020202020204" pitchFamily="34" charset="0"/>
            </a:endParaRPr>
          </a:p>
        </p:txBody>
      </p:sp>
      <p:sp>
        <p:nvSpPr>
          <p:cNvPr id="7" name="AutoShape 5"/>
          <p:cNvSpPr>
            <a:spLocks noChangeArrowheads="1"/>
          </p:cNvSpPr>
          <p:nvPr/>
        </p:nvSpPr>
        <p:spPr bwMode="auto">
          <a:xfrm>
            <a:off x="542925" y="3568109"/>
            <a:ext cx="1895475" cy="990600"/>
          </a:xfrm>
          <a:prstGeom prst="wedgeRoundRectCallout">
            <a:avLst>
              <a:gd name="adj1" fmla="val 75308"/>
              <a:gd name="adj2" fmla="val 27477"/>
              <a:gd name="adj3" fmla="val 16667"/>
            </a:avLst>
          </a:prstGeom>
          <a:solidFill>
            <a:srgbClr val="00B0F0"/>
          </a:solidFill>
          <a:ln w="9525">
            <a:solidFill>
              <a:srgbClr val="00B0F0"/>
            </a:solidFill>
            <a:miter lim="800000"/>
            <a:headEnd/>
            <a:tailEnd/>
          </a:ln>
          <a:effectLst/>
        </p:spPr>
        <p:txBody>
          <a:bodyPr/>
          <a:lstStyle>
            <a:lvl1pPr>
              <a:spcBef>
                <a:spcPct val="20000"/>
              </a:spcBef>
              <a:buClr>
                <a:srgbClr val="003399"/>
              </a:buClr>
              <a:buSzPct val="125000"/>
              <a:buFont typeface="Zapf Dingbats" charset="2"/>
              <a:buChar char="v"/>
              <a:defRPr>
                <a:solidFill>
                  <a:schemeClr val="tx1"/>
                </a:solidFill>
                <a:latin typeface="Verdana" pitchFamily="34" charset="0"/>
              </a:defRPr>
            </a:lvl1pPr>
            <a:lvl2pPr marL="742950" indent="-285750">
              <a:spcBef>
                <a:spcPct val="20000"/>
              </a:spcBef>
              <a:buChar char="–"/>
              <a:defRPr sz="1400">
                <a:solidFill>
                  <a:schemeClr val="tx1"/>
                </a:solidFill>
                <a:latin typeface="Verdana" pitchFamily="34" charset="0"/>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ctr" eaLnBrk="1" hangingPunct="1">
              <a:spcBef>
                <a:spcPct val="0"/>
              </a:spcBef>
              <a:buClrTx/>
              <a:buSzTx/>
              <a:buFontTx/>
              <a:buNone/>
            </a:pPr>
            <a:r>
              <a:rPr lang="en-US" altLang="en-US" sz="1600" b="1" dirty="0">
                <a:solidFill>
                  <a:schemeClr val="bg1"/>
                </a:solidFill>
                <a:latin typeface="Arial" panose="020B0604020202020204" pitchFamily="34" charset="0"/>
                <a:cs typeface="Arial" panose="020B0604020202020204" pitchFamily="34" charset="0"/>
              </a:rPr>
              <a:t>Used for Independence determination</a:t>
            </a:r>
          </a:p>
        </p:txBody>
      </p:sp>
      <p:pic>
        <p:nvPicPr>
          <p:cNvPr id="8" name="Content Placeholder 7" descr="C:\Users\mravula\Desktop\personal information.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311275"/>
            <a:ext cx="464820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7533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8534400" cy="857250"/>
          </a:xfrm>
        </p:spPr>
        <p:txBody>
          <a:bodyPr>
            <a:normAutofit/>
          </a:bodyPr>
          <a:lstStyle/>
          <a:p>
            <a:r>
              <a:rPr lang="en-US" altLang="en-US" dirty="0"/>
              <a:t>Review Prefilled College Info From FAFSA</a:t>
            </a:r>
            <a:endParaRPr lang="en-US" dirty="0"/>
          </a:p>
        </p:txBody>
      </p:sp>
      <p:sp>
        <p:nvSpPr>
          <p:cNvPr id="3" name="Rounded Rectangular Callout 2"/>
          <p:cNvSpPr/>
          <p:nvPr/>
        </p:nvSpPr>
        <p:spPr>
          <a:xfrm>
            <a:off x="76199" y="2571750"/>
            <a:ext cx="1295399" cy="1984248"/>
          </a:xfrm>
          <a:prstGeom prst="wedgeRoundRectCallout">
            <a:avLst>
              <a:gd name="adj1" fmla="val 84620"/>
              <a:gd name="adj2" fmla="val 32737"/>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To change college code, click “Search”</a:t>
            </a:r>
          </a:p>
        </p:txBody>
      </p:sp>
      <p:sp>
        <p:nvSpPr>
          <p:cNvPr id="4" name="Rounded Rectangular Callout 3"/>
          <p:cNvSpPr/>
          <p:nvPr/>
        </p:nvSpPr>
        <p:spPr>
          <a:xfrm>
            <a:off x="7772400" y="1311275"/>
            <a:ext cx="1219200" cy="2403475"/>
          </a:xfrm>
          <a:prstGeom prst="wedgeRoundRectCallout">
            <a:avLst>
              <a:gd name="adj1" fmla="val -83842"/>
              <a:gd name="adj2" fmla="val 28208"/>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If  not planning to attend any college, click “Will Not Attend”</a:t>
            </a:r>
          </a:p>
        </p:txBody>
      </p:sp>
      <p:pic>
        <p:nvPicPr>
          <p:cNvPr id="8" name="Content Placeholder 7"/>
          <p:cNvPicPr>
            <a:picLocks noGrp="1"/>
          </p:cNvPicPr>
          <p:nvPr>
            <p:ph idx="1"/>
          </p:nvPr>
        </p:nvPicPr>
        <p:blipFill>
          <a:blip r:embed="rId3"/>
          <a:stretch>
            <a:fillRect/>
          </a:stretch>
        </p:blipFill>
        <p:spPr>
          <a:xfrm>
            <a:off x="2133600" y="1311275"/>
            <a:ext cx="4618284"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22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College Search</a:t>
            </a:r>
          </a:p>
        </p:txBody>
      </p:sp>
      <p:pic>
        <p:nvPicPr>
          <p:cNvPr id="4" name="Content Placeholder 3"/>
          <p:cNvPicPr>
            <a:picLocks noGrp="1" noChangeAspect="1"/>
          </p:cNvPicPr>
          <p:nvPr>
            <p:ph idx="1"/>
          </p:nvPr>
        </p:nvPicPr>
        <p:blipFill>
          <a:blip r:embed="rId3"/>
          <a:stretch>
            <a:fillRect/>
          </a:stretch>
        </p:blipFill>
        <p:spPr>
          <a:xfrm>
            <a:off x="1462406" y="1311275"/>
            <a:ext cx="6219188"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1102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 College Terms</a:t>
            </a:r>
            <a:endParaRPr lang="en-US" dirty="0"/>
          </a:p>
        </p:txBody>
      </p:sp>
      <p:pic>
        <p:nvPicPr>
          <p:cNvPr id="4" name="Content Placeholder 3"/>
          <p:cNvPicPr>
            <a:picLocks noGrp="1" noChangeAspect="1"/>
          </p:cNvPicPr>
          <p:nvPr>
            <p:ph idx="1"/>
          </p:nvPr>
        </p:nvPicPr>
        <p:blipFill>
          <a:blip r:embed="rId3"/>
          <a:stretch>
            <a:fillRect/>
          </a:stretch>
        </p:blipFill>
        <p:spPr>
          <a:xfrm>
            <a:off x="1649771" y="1311275"/>
            <a:ext cx="5844457"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610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Verification</a:t>
            </a:r>
          </a:p>
        </p:txBody>
      </p:sp>
      <p:pic>
        <p:nvPicPr>
          <p:cNvPr id="4" name="Content Placeholder 3"/>
          <p:cNvPicPr>
            <a:picLocks noGrp="1" noChangeAspect="1"/>
          </p:cNvPicPr>
          <p:nvPr>
            <p:ph idx="1"/>
          </p:nvPr>
        </p:nvPicPr>
        <p:blipFill>
          <a:blip r:embed="rId3"/>
          <a:stretch>
            <a:fillRect/>
          </a:stretch>
        </p:blipFill>
        <p:spPr>
          <a:xfrm>
            <a:off x="1915182" y="1311275"/>
            <a:ext cx="5313636"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691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Student Marital Status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2588" y="1311275"/>
            <a:ext cx="7338824"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51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FAFSA is Required </a:t>
            </a:r>
          </a:p>
        </p:txBody>
      </p:sp>
      <p:pic>
        <p:nvPicPr>
          <p:cNvPr id="4"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1725" y="1311275"/>
            <a:ext cx="396055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8923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Independent or Dependent?</a:t>
            </a:r>
            <a:endParaRPr lang="en-US" dirty="0"/>
          </a:p>
        </p:txBody>
      </p:sp>
      <p:pic>
        <p:nvPicPr>
          <p:cNvPr id="5" name="Content Placeholder 4"/>
          <p:cNvPicPr>
            <a:picLocks noGrp="1"/>
          </p:cNvPicPr>
          <p:nvPr>
            <p:ph idx="1"/>
          </p:nvPr>
        </p:nvPicPr>
        <p:blipFill>
          <a:blip r:embed="rId3"/>
          <a:stretch>
            <a:fillRect/>
          </a:stretch>
        </p:blipFill>
        <p:spPr>
          <a:xfrm>
            <a:off x="1671383" y="1311275"/>
            <a:ext cx="5801233"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9592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Independent or Dependent?</a:t>
            </a:r>
            <a:endParaRPr lang="en-US" dirty="0"/>
          </a:p>
        </p:txBody>
      </p:sp>
      <p:pic>
        <p:nvPicPr>
          <p:cNvPr id="5" name="Content Placeholder 4"/>
          <p:cNvPicPr>
            <a:picLocks noGrp="1"/>
          </p:cNvPicPr>
          <p:nvPr>
            <p:ph idx="1"/>
          </p:nvPr>
        </p:nvPicPr>
        <p:blipFill>
          <a:blip r:embed="rId3"/>
          <a:stretch>
            <a:fillRect/>
          </a:stretch>
        </p:blipFill>
        <p:spPr>
          <a:xfrm>
            <a:off x="2658012" y="1311275"/>
            <a:ext cx="3827976"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2810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Information</a:t>
            </a:r>
          </a:p>
        </p:txBody>
      </p:sp>
      <p:sp>
        <p:nvSpPr>
          <p:cNvPr id="4" name="Left Arrow 3"/>
          <p:cNvSpPr/>
          <p:nvPr/>
        </p:nvSpPr>
        <p:spPr>
          <a:xfrm>
            <a:off x="7489441" y="2956478"/>
            <a:ext cx="990600" cy="228600"/>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p:cNvPicPr>
          <p:nvPr>
            <p:ph idx="1"/>
          </p:nvPr>
        </p:nvPicPr>
        <p:blipFill>
          <a:blip r:embed="rId3"/>
          <a:stretch>
            <a:fillRect/>
          </a:stretch>
        </p:blipFill>
        <p:spPr>
          <a:xfrm>
            <a:off x="1654558" y="1311275"/>
            <a:ext cx="5834883"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6596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Parental Income Information</a:t>
            </a:r>
            <a:endParaRPr lang="en-US" dirty="0"/>
          </a:p>
        </p:txBody>
      </p:sp>
      <p:pic>
        <p:nvPicPr>
          <p:cNvPr id="4" name="Content Placeholder 3"/>
          <p:cNvPicPr>
            <a:picLocks noGrp="1" noChangeAspect="1"/>
          </p:cNvPicPr>
          <p:nvPr>
            <p:ph idx="1"/>
          </p:nvPr>
        </p:nvPicPr>
        <p:blipFill>
          <a:blip r:embed="rId3"/>
          <a:stretch>
            <a:fillRect/>
          </a:stretch>
        </p:blipFill>
        <p:spPr>
          <a:xfrm>
            <a:off x="1677323" y="1311275"/>
            <a:ext cx="5789353"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76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a:ea typeface="ＭＳ Ｐゴシック" pitchFamily="-102" charset="-128"/>
                <a:cs typeface="ＭＳ Ｐゴシック" pitchFamily="-102" charset="-128"/>
              </a:rPr>
              <a:t>Parent Information</a:t>
            </a:r>
          </a:p>
        </p:txBody>
      </p:sp>
      <p:sp>
        <p:nvSpPr>
          <p:cNvPr id="7" name="Rounded Rectangular Callout 6"/>
          <p:cNvSpPr/>
          <p:nvPr/>
        </p:nvSpPr>
        <p:spPr>
          <a:xfrm>
            <a:off x="7543800" y="2114550"/>
            <a:ext cx="1295400" cy="1981200"/>
          </a:xfrm>
          <a:prstGeom prst="wedgeRoundRectCallout">
            <a:avLst>
              <a:gd name="adj1" fmla="val -80489"/>
              <a:gd name="adj2" fmla="val 15968"/>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If a parent does not have a SSN or TIN, leave the Social Security/Tax ID box blank and check the box</a:t>
            </a:r>
          </a:p>
        </p:txBody>
      </p:sp>
      <p:pic>
        <p:nvPicPr>
          <p:cNvPr id="4" name="Content Placeholder 3"/>
          <p:cNvPicPr>
            <a:picLocks noGrp="1" noChangeAspect="1"/>
          </p:cNvPicPr>
          <p:nvPr>
            <p:ph idx="1"/>
          </p:nvPr>
        </p:nvPicPr>
        <p:blipFill>
          <a:blip r:embed="rId3"/>
          <a:stretch>
            <a:fillRect/>
          </a:stretch>
        </p:blipFill>
        <p:spPr>
          <a:xfrm>
            <a:off x="1371600" y="1311275"/>
            <a:ext cx="571500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6506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Income Information</a:t>
            </a:r>
          </a:p>
        </p:txBody>
      </p:sp>
      <p:sp>
        <p:nvSpPr>
          <p:cNvPr id="11" name="Rounded Rectangular Callout 10"/>
          <p:cNvSpPr/>
          <p:nvPr/>
        </p:nvSpPr>
        <p:spPr>
          <a:xfrm>
            <a:off x="7543801" y="1885950"/>
            <a:ext cx="1371600" cy="2286000"/>
          </a:xfrm>
          <a:prstGeom prst="wedgeRoundRectCallout">
            <a:avLst>
              <a:gd name="adj1" fmla="val -87023"/>
              <a:gd name="adj2" fmla="val -10740"/>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Income from local, State and Federal pensions and private annuities are required</a:t>
            </a:r>
          </a:p>
        </p:txBody>
      </p:sp>
      <p:pic>
        <p:nvPicPr>
          <p:cNvPr id="8" name="Content Placeholder 7"/>
          <p:cNvPicPr>
            <a:picLocks noGrp="1"/>
          </p:cNvPicPr>
          <p:nvPr>
            <p:ph idx="1"/>
          </p:nvPr>
        </p:nvPicPr>
        <p:blipFill>
          <a:blip r:embed="rId3"/>
          <a:stretch>
            <a:fillRect/>
          </a:stretch>
        </p:blipFill>
        <p:spPr>
          <a:xfrm>
            <a:off x="1143000" y="1311275"/>
            <a:ext cx="579120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3959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8458200" cy="857250"/>
          </a:xfrm>
        </p:spPr>
        <p:txBody>
          <a:bodyPr/>
          <a:lstStyle/>
          <a:p>
            <a:r>
              <a:rPr lang="en-US" altLang="en-US" dirty="0"/>
              <a:t>Net Taxable Income if No Pension Income </a:t>
            </a:r>
            <a:endParaRPr lang="en-US" dirty="0"/>
          </a:p>
        </p:txBody>
      </p:sp>
      <p:pic>
        <p:nvPicPr>
          <p:cNvPr id="4" name="Content Placeholder 3"/>
          <p:cNvPicPr>
            <a:picLocks noGrp="1" noChangeAspect="1"/>
          </p:cNvPicPr>
          <p:nvPr>
            <p:ph idx="1"/>
          </p:nvPr>
        </p:nvPicPr>
        <p:blipFill>
          <a:blip r:embed="rId3"/>
          <a:stretch>
            <a:fillRect/>
          </a:stretch>
        </p:blipFill>
        <p:spPr>
          <a:xfrm>
            <a:off x="1697637" y="1311275"/>
            <a:ext cx="5748726"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61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 to Pension Income</a:t>
            </a:r>
          </a:p>
        </p:txBody>
      </p:sp>
      <p:pic>
        <p:nvPicPr>
          <p:cNvPr id="5" name="Content Placeholder 4"/>
          <p:cNvPicPr>
            <a:picLocks noGrp="1" noChangeAspect="1"/>
          </p:cNvPicPr>
          <p:nvPr>
            <p:ph idx="1"/>
          </p:nvPr>
        </p:nvPicPr>
        <p:blipFill>
          <a:blip r:embed="rId3"/>
          <a:stretch>
            <a:fillRect/>
          </a:stretch>
        </p:blipFill>
        <p:spPr>
          <a:xfrm>
            <a:off x="2048546" y="1311275"/>
            <a:ext cx="5046908"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3270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Deceased Parent Information</a:t>
            </a:r>
          </a:p>
        </p:txBody>
      </p:sp>
      <p:pic>
        <p:nvPicPr>
          <p:cNvPr id="6" name="Content Placeholder 5"/>
          <p:cNvPicPr>
            <a:picLocks noGrp="1" noChangeAspect="1"/>
          </p:cNvPicPr>
          <p:nvPr>
            <p:ph idx="1"/>
          </p:nvPr>
        </p:nvPicPr>
        <p:blipFill>
          <a:blip r:embed="rId3"/>
          <a:stretch>
            <a:fillRect/>
          </a:stretch>
        </p:blipFill>
        <p:spPr>
          <a:xfrm>
            <a:off x="1640640" y="1311275"/>
            <a:ext cx="5862719"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203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Parents’ Disability Information</a:t>
            </a:r>
          </a:p>
        </p:txBody>
      </p:sp>
      <p:pic>
        <p:nvPicPr>
          <p:cNvPr id="4" name="Content Placeholder 3"/>
          <p:cNvPicPr>
            <a:picLocks noGrp="1" noChangeAspect="1"/>
          </p:cNvPicPr>
          <p:nvPr>
            <p:ph idx="1"/>
          </p:nvPr>
        </p:nvPicPr>
        <p:blipFill>
          <a:blip r:embed="rId3"/>
          <a:stretch>
            <a:fillRect/>
          </a:stretch>
        </p:blipFill>
        <p:spPr>
          <a:xfrm>
            <a:off x="1641885" y="1311275"/>
            <a:ext cx="586023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983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NYS Resident and… </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557" r="29170" b="10890"/>
          <a:stretch>
            <a:fillRect/>
          </a:stretch>
        </p:blipFill>
        <p:spPr>
          <a:xfrm>
            <a:off x="2470541" y="1311275"/>
            <a:ext cx="4202917" cy="331787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667000" y="3638550"/>
            <a:ext cx="1447800" cy="304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051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Student/Spouse Income Information</a:t>
            </a:r>
            <a:endParaRPr lang="en-US" dirty="0"/>
          </a:p>
        </p:txBody>
      </p:sp>
      <p:pic>
        <p:nvPicPr>
          <p:cNvPr id="4" name="Content Placeholder 3"/>
          <p:cNvPicPr>
            <a:picLocks noGrp="1" noChangeAspect="1"/>
          </p:cNvPicPr>
          <p:nvPr>
            <p:ph idx="1"/>
          </p:nvPr>
        </p:nvPicPr>
        <p:blipFill>
          <a:blip r:embed="rId3"/>
          <a:stretch>
            <a:fillRect/>
          </a:stretch>
        </p:blipFill>
        <p:spPr>
          <a:xfrm>
            <a:off x="1617124" y="1311275"/>
            <a:ext cx="5909752"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7148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Student/Spouse Income Information</a:t>
            </a:r>
          </a:p>
        </p:txBody>
      </p:sp>
      <p:sp>
        <p:nvSpPr>
          <p:cNvPr id="3" name="Rounded Rectangular Callout 2"/>
          <p:cNvSpPr/>
          <p:nvPr/>
        </p:nvSpPr>
        <p:spPr>
          <a:xfrm>
            <a:off x="7620000" y="1962150"/>
            <a:ext cx="1371600" cy="2209800"/>
          </a:xfrm>
          <a:prstGeom prst="wedgeRoundRectCallout">
            <a:avLst>
              <a:gd name="adj1" fmla="val -88798"/>
              <a:gd name="adj2" fmla="val -6905"/>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Income from local, State and Federal pensions and private annuities is required</a:t>
            </a:r>
          </a:p>
        </p:txBody>
      </p:sp>
      <p:pic>
        <p:nvPicPr>
          <p:cNvPr id="5" name="Content Placeholder 4"/>
          <p:cNvPicPr>
            <a:picLocks noGrp="1" noChangeAspect="1"/>
          </p:cNvPicPr>
          <p:nvPr>
            <p:ph idx="1"/>
          </p:nvPr>
        </p:nvPicPr>
        <p:blipFill>
          <a:blip r:embed="rId3"/>
          <a:stretch>
            <a:fillRect/>
          </a:stretch>
        </p:blipFill>
        <p:spPr>
          <a:xfrm>
            <a:off x="1295401" y="1311275"/>
            <a:ext cx="563880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643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Student/Spouse Income Information</a:t>
            </a:r>
            <a:endParaRPr lang="en-US" dirty="0"/>
          </a:p>
        </p:txBody>
      </p:sp>
      <p:pic>
        <p:nvPicPr>
          <p:cNvPr id="4" name="Content Placeholder 3"/>
          <p:cNvPicPr>
            <a:picLocks noGrp="1" noChangeAspect="1"/>
          </p:cNvPicPr>
          <p:nvPr>
            <p:ph idx="1"/>
          </p:nvPr>
        </p:nvPicPr>
        <p:blipFill>
          <a:blip r:embed="rId3"/>
          <a:stretch>
            <a:fillRect/>
          </a:stretch>
        </p:blipFill>
        <p:spPr>
          <a:xfrm>
            <a:off x="1724769" y="1311275"/>
            <a:ext cx="5694461"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0786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660400"/>
          </a:xfrm>
        </p:spPr>
        <p:txBody>
          <a:bodyPr>
            <a:noAutofit/>
          </a:bodyPr>
          <a:lstStyle/>
          <a:p>
            <a:r>
              <a:rPr lang="en-US" altLang="en-US" dirty="0"/>
              <a:t>Other Family Members in College</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3"/>
          <a:stretch>
            <a:fillRect/>
          </a:stretch>
        </p:blipFill>
        <p:spPr>
          <a:xfrm>
            <a:off x="1668011" y="1311275"/>
            <a:ext cx="5807977"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3532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Family Members</a:t>
            </a:r>
            <a:endParaRPr lang="en-US" dirty="0"/>
          </a:p>
        </p:txBody>
      </p:sp>
      <p:pic>
        <p:nvPicPr>
          <p:cNvPr id="5" name="Content Placeholder 4"/>
          <p:cNvPicPr>
            <a:picLocks noGrp="1"/>
          </p:cNvPicPr>
          <p:nvPr>
            <p:ph idx="1"/>
          </p:nvPr>
        </p:nvPicPr>
        <p:blipFill>
          <a:blip r:embed="rId3"/>
          <a:stretch>
            <a:fillRect/>
          </a:stretch>
        </p:blipFill>
        <p:spPr>
          <a:xfrm>
            <a:off x="1692084" y="1311275"/>
            <a:ext cx="5759831"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4708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Application Summary</a:t>
            </a:r>
            <a:endParaRPr lang="en-US" dirty="0"/>
          </a:p>
        </p:txBody>
      </p:sp>
      <p:sp>
        <p:nvSpPr>
          <p:cNvPr id="5" name="AutoShape 4"/>
          <p:cNvSpPr>
            <a:spLocks noChangeArrowheads="1"/>
          </p:cNvSpPr>
          <p:nvPr/>
        </p:nvSpPr>
        <p:spPr bwMode="auto">
          <a:xfrm>
            <a:off x="7010400" y="2457450"/>
            <a:ext cx="1828800" cy="1485900"/>
          </a:xfrm>
          <a:prstGeom prst="wedgeRoundRectCallout">
            <a:avLst>
              <a:gd name="adj1" fmla="val -60612"/>
              <a:gd name="adj2" fmla="val -23962"/>
              <a:gd name="adj3" fmla="val 16667"/>
            </a:avLst>
          </a:prstGeom>
          <a:solidFill>
            <a:srgbClr val="00B0F0"/>
          </a:solidFill>
          <a:ln w="9525">
            <a:solidFill>
              <a:srgbClr val="00B0F0"/>
            </a:solidFill>
            <a:miter lim="800000"/>
            <a:headEnd/>
            <a:tailEnd/>
          </a:ln>
          <a:effectLst/>
        </p:spPr>
        <p:txBody>
          <a:bodyPr/>
          <a:lstStyle>
            <a:lvl1pPr>
              <a:spcBef>
                <a:spcPct val="20000"/>
              </a:spcBef>
              <a:buClr>
                <a:srgbClr val="003399"/>
              </a:buClr>
              <a:buSzPct val="125000"/>
              <a:buFont typeface="Zapf Dingbats" charset="2"/>
              <a:buChar char="v"/>
              <a:defRPr>
                <a:solidFill>
                  <a:schemeClr val="tx1"/>
                </a:solidFill>
                <a:latin typeface="Verdana" pitchFamily="34" charset="0"/>
              </a:defRPr>
            </a:lvl1pPr>
            <a:lvl2pPr marL="742950" indent="-285750">
              <a:spcBef>
                <a:spcPct val="20000"/>
              </a:spcBef>
              <a:buChar char="–"/>
              <a:defRPr sz="1400">
                <a:solidFill>
                  <a:schemeClr val="tx1"/>
                </a:solidFill>
                <a:latin typeface="Verdana" pitchFamily="34" charset="0"/>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ctr" eaLnBrk="1" hangingPunct="1">
              <a:spcBef>
                <a:spcPct val="0"/>
              </a:spcBef>
              <a:buClrTx/>
              <a:buSzTx/>
              <a:buFontTx/>
              <a:buNone/>
            </a:pPr>
            <a:r>
              <a:rPr lang="en-US" altLang="en-US" sz="1600" b="1" dirty="0">
                <a:solidFill>
                  <a:schemeClr val="bg1"/>
                </a:solidFill>
                <a:latin typeface="Arial" panose="020B0604020202020204" pitchFamily="34" charset="0"/>
                <a:cs typeface="Arial" panose="020B0604020202020204" pitchFamily="34" charset="0"/>
              </a:rPr>
              <a:t>Select “Modify Your Answer” to change any reported information</a:t>
            </a:r>
          </a:p>
        </p:txBody>
      </p:sp>
      <p:pic>
        <p:nvPicPr>
          <p:cNvPr id="6" name="Content Placeholder 5"/>
          <p:cNvPicPr>
            <a:picLocks noGrp="1"/>
          </p:cNvPicPr>
          <p:nvPr>
            <p:ph idx="1"/>
          </p:nvPr>
        </p:nvPicPr>
        <p:blipFill>
          <a:blip r:embed="rId3"/>
          <a:stretch>
            <a:fillRect/>
          </a:stretch>
        </p:blipFill>
        <p:spPr>
          <a:xfrm>
            <a:off x="1219200" y="1311275"/>
            <a:ext cx="548640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4057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Summary</a:t>
            </a:r>
          </a:p>
        </p:txBody>
      </p:sp>
      <p:pic>
        <p:nvPicPr>
          <p:cNvPr id="4" name="Content Placeholder 3"/>
          <p:cNvPicPr>
            <a:picLocks noGrp="1" noChangeAspect="1"/>
          </p:cNvPicPr>
          <p:nvPr>
            <p:ph idx="1"/>
          </p:nvPr>
        </p:nvPicPr>
        <p:blipFill>
          <a:blip r:embed="rId3"/>
          <a:stretch>
            <a:fillRect/>
          </a:stretch>
        </p:blipFill>
        <p:spPr>
          <a:xfrm>
            <a:off x="1371600" y="1311275"/>
            <a:ext cx="6019800"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4057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TAP Application</a:t>
            </a:r>
          </a:p>
        </p:txBody>
      </p:sp>
      <p:pic>
        <p:nvPicPr>
          <p:cNvPr id="5" name="Content Placeholder 4"/>
          <p:cNvPicPr>
            <a:picLocks noGrp="1" noChangeAspect="1"/>
          </p:cNvPicPr>
          <p:nvPr>
            <p:ph idx="1"/>
          </p:nvPr>
        </p:nvPicPr>
        <p:blipFill>
          <a:blip r:embed="rId3"/>
          <a:stretch>
            <a:fillRect/>
          </a:stretch>
        </p:blipFill>
        <p:spPr>
          <a:xfrm>
            <a:off x="1568810" y="1311275"/>
            <a:ext cx="6006379" cy="331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129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Congratulations!</a:t>
            </a:r>
          </a:p>
        </p:txBody>
      </p:sp>
      <p:pic>
        <p:nvPicPr>
          <p:cNvPr id="5" name="Content Placeholder 4"/>
          <p:cNvPicPr>
            <a:picLocks noGrp="1" noChangeAspect="1"/>
          </p:cNvPicPr>
          <p:nvPr>
            <p:ph idx="1"/>
          </p:nvPr>
        </p:nvPicPr>
        <p:blipFill>
          <a:blip r:embed="rId3"/>
          <a:stretch>
            <a:fillRect/>
          </a:stretch>
        </p:blipFill>
        <p:spPr>
          <a:xfrm>
            <a:off x="695325" y="1708150"/>
            <a:ext cx="7753350" cy="2524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4218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 Notification</a:t>
            </a:r>
          </a:p>
        </p:txBody>
      </p:sp>
      <p:sp>
        <p:nvSpPr>
          <p:cNvPr id="3" name="Content Placeholder 2"/>
          <p:cNvSpPr>
            <a:spLocks noGrp="1"/>
          </p:cNvSpPr>
          <p:nvPr>
            <p:ph idx="1"/>
          </p:nvPr>
        </p:nvSpPr>
        <p:spPr>
          <a:xfrm>
            <a:off x="457200" y="1276350"/>
            <a:ext cx="8534400" cy="3832225"/>
          </a:xfrm>
        </p:spPr>
        <p:txBody>
          <a:bodyPr>
            <a:normAutofit fontScale="92500" lnSpcReduction="10000"/>
          </a:bodyPr>
          <a:lstStyle/>
          <a:p>
            <a:pPr>
              <a:spcAft>
                <a:spcPct val="15000"/>
              </a:spcAft>
            </a:pPr>
            <a:r>
              <a:rPr lang="en-US" altLang="en-US" sz="3200" dirty="0"/>
              <a:t>When eligibility has been determined</a:t>
            </a:r>
          </a:p>
          <a:p>
            <a:pPr lvl="1">
              <a:spcAft>
                <a:spcPct val="15000"/>
              </a:spcAft>
            </a:pPr>
            <a:r>
              <a:rPr lang="en-US" altLang="en-US" dirty="0"/>
              <a:t>Students receive email with instructions to log into </a:t>
            </a:r>
            <a:r>
              <a:rPr lang="en-US" altLang="en-US" dirty="0" err="1"/>
              <a:t>HESCWeb</a:t>
            </a:r>
            <a:r>
              <a:rPr lang="en-US" altLang="en-US" dirty="0"/>
              <a:t> for details</a:t>
            </a:r>
          </a:p>
          <a:p>
            <a:pPr lvl="2">
              <a:spcAft>
                <a:spcPct val="15000"/>
              </a:spcAft>
            </a:pPr>
            <a:r>
              <a:rPr lang="en-US" altLang="en-US" sz="2200" dirty="0"/>
              <a:t>Students without an email address receive postcard</a:t>
            </a:r>
          </a:p>
          <a:p>
            <a:pPr>
              <a:spcAft>
                <a:spcPct val="15000"/>
              </a:spcAft>
            </a:pPr>
            <a:r>
              <a:rPr lang="en-US" altLang="en-US" sz="3200" dirty="0"/>
              <a:t>When awards are final</a:t>
            </a:r>
          </a:p>
          <a:p>
            <a:pPr lvl="1">
              <a:spcAft>
                <a:spcPct val="15000"/>
              </a:spcAft>
            </a:pPr>
            <a:r>
              <a:rPr lang="en-US" dirty="0"/>
              <a:t>Students receive email with instructions to log into </a:t>
            </a:r>
            <a:r>
              <a:rPr lang="en-US" dirty="0" err="1"/>
              <a:t>HESCWeb</a:t>
            </a:r>
            <a:r>
              <a:rPr lang="en-US" dirty="0"/>
              <a:t> for details</a:t>
            </a:r>
          </a:p>
          <a:p>
            <a:pPr lvl="2">
              <a:spcAft>
                <a:spcPct val="15000"/>
              </a:spcAft>
            </a:pPr>
            <a:r>
              <a:rPr lang="en-US" dirty="0"/>
              <a:t>Postcard</a:t>
            </a:r>
          </a:p>
          <a:p>
            <a:pPr marL="457200" lvl="1" indent="0">
              <a:spcAft>
                <a:spcPct val="15000"/>
              </a:spcAft>
              <a:buClr>
                <a:schemeClr val="accent2"/>
              </a:buClr>
              <a:buNone/>
            </a:pPr>
            <a:endParaRPr lang="en-US" dirty="0"/>
          </a:p>
        </p:txBody>
      </p:sp>
    </p:spTree>
    <p:extLst>
      <p:ext uri="{BB962C8B-B14F-4D97-AF65-F5344CB8AC3E}">
        <p14:creationId xmlns:p14="http://schemas.microsoft.com/office/powerpoint/2010/main" val="378230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…Attending a NYS School…</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58975" y="1311275"/>
            <a:ext cx="3626049" cy="3317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917059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Pre-Budget Period Award Estimates</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88615" y="1311275"/>
            <a:ext cx="3366770" cy="3317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ight Arrow 4"/>
          <p:cNvSpPr/>
          <p:nvPr/>
        </p:nvSpPr>
        <p:spPr>
          <a:xfrm>
            <a:off x="1524000" y="2419350"/>
            <a:ext cx="1143000" cy="1524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427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Pre-Budget Period Award Estimates</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2587" y="1360487"/>
            <a:ext cx="5838825" cy="32194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ight Arrow 3"/>
          <p:cNvSpPr/>
          <p:nvPr/>
        </p:nvSpPr>
        <p:spPr>
          <a:xfrm>
            <a:off x="609600" y="2343150"/>
            <a:ext cx="914400" cy="1524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928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TAP Processing Timeline</a:t>
            </a:r>
          </a:p>
        </p:txBody>
      </p:sp>
      <p:sp>
        <p:nvSpPr>
          <p:cNvPr id="3" name="Content Placeholder 2"/>
          <p:cNvSpPr>
            <a:spLocks noGrp="1"/>
          </p:cNvSpPr>
          <p:nvPr>
            <p:ph idx="1"/>
          </p:nvPr>
        </p:nvSpPr>
        <p:spPr>
          <a:xfrm>
            <a:off x="457200" y="1311275"/>
            <a:ext cx="8458200" cy="3622675"/>
          </a:xfrm>
        </p:spPr>
        <p:txBody>
          <a:bodyPr>
            <a:normAutofit/>
          </a:bodyPr>
          <a:lstStyle/>
          <a:p>
            <a:pPr marL="0" indent="0">
              <a:buNone/>
            </a:pPr>
            <a:r>
              <a:rPr lang="en-US" sz="3200" dirty="0"/>
              <a:t>October 2017</a:t>
            </a:r>
          </a:p>
          <a:p>
            <a:r>
              <a:rPr lang="en-US" dirty="0"/>
              <a:t>1</a:t>
            </a:r>
            <a:r>
              <a:rPr lang="en-US" baseline="30000" dirty="0"/>
              <a:t>st</a:t>
            </a:r>
            <a:r>
              <a:rPr lang="en-US" dirty="0"/>
              <a:t>:  TAP and STEM applications available</a:t>
            </a:r>
          </a:p>
          <a:p>
            <a:r>
              <a:rPr lang="en-US" dirty="0"/>
              <a:t>Residency Questionnaires and Request for </a:t>
            </a:r>
            <a:br>
              <a:rPr lang="en-US" dirty="0"/>
            </a:br>
            <a:r>
              <a:rPr lang="en-US" dirty="0"/>
              <a:t>Information begin as applications are processed</a:t>
            </a:r>
          </a:p>
          <a:p>
            <a:r>
              <a:rPr lang="en-US" dirty="0"/>
              <a:t>21</a:t>
            </a:r>
            <a:r>
              <a:rPr lang="en-US" baseline="30000" dirty="0"/>
              <a:t>st</a:t>
            </a:r>
            <a:r>
              <a:rPr lang="en-US" dirty="0"/>
              <a:t>: Income Verification with NYS Department of Taxation and Finance begins</a:t>
            </a:r>
          </a:p>
          <a:p>
            <a:pPr marL="0" indent="0">
              <a:buNone/>
            </a:pPr>
            <a:endParaRPr lang="en-US" dirty="0"/>
          </a:p>
        </p:txBody>
      </p:sp>
    </p:spTree>
    <p:extLst>
      <p:ext uri="{BB962C8B-B14F-4D97-AF65-F5344CB8AC3E}">
        <p14:creationId xmlns:p14="http://schemas.microsoft.com/office/powerpoint/2010/main" val="3201385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TAP Processing Timeline</a:t>
            </a:r>
          </a:p>
        </p:txBody>
      </p:sp>
      <p:sp>
        <p:nvSpPr>
          <p:cNvPr id="3" name="Content Placeholder 2"/>
          <p:cNvSpPr>
            <a:spLocks noGrp="1"/>
          </p:cNvSpPr>
          <p:nvPr>
            <p:ph idx="1"/>
          </p:nvPr>
        </p:nvSpPr>
        <p:spPr>
          <a:xfrm>
            <a:off x="457200" y="1311275"/>
            <a:ext cx="8458200" cy="3622675"/>
          </a:xfrm>
        </p:spPr>
        <p:txBody>
          <a:bodyPr>
            <a:normAutofit/>
          </a:bodyPr>
          <a:lstStyle/>
          <a:p>
            <a:pPr marL="0" indent="0">
              <a:buNone/>
            </a:pPr>
            <a:r>
              <a:rPr lang="en-US" dirty="0"/>
              <a:t>February 2018</a:t>
            </a:r>
          </a:p>
          <a:p>
            <a:r>
              <a:rPr lang="en-US" sz="2800" dirty="0"/>
              <a:t>Student Status listings available for schools</a:t>
            </a:r>
          </a:p>
          <a:p>
            <a:pPr marL="0" indent="0">
              <a:buNone/>
            </a:pPr>
            <a:r>
              <a:rPr lang="en-US" dirty="0"/>
              <a:t>April 2018</a:t>
            </a:r>
          </a:p>
          <a:p>
            <a:r>
              <a:rPr lang="en-US" sz="2800" dirty="0"/>
              <a:t>Customized reports available</a:t>
            </a:r>
          </a:p>
          <a:p>
            <a:r>
              <a:rPr lang="en-US" sz="2800" dirty="0"/>
              <a:t>SUNY Tuition Credit (budget dependent)</a:t>
            </a:r>
          </a:p>
          <a:p>
            <a:pPr marL="0" indent="0">
              <a:buNone/>
            </a:pPr>
            <a:endParaRPr lang="en-US" dirty="0"/>
          </a:p>
        </p:txBody>
      </p:sp>
    </p:spTree>
    <p:extLst>
      <p:ext uri="{BB962C8B-B14F-4D97-AF65-F5344CB8AC3E}">
        <p14:creationId xmlns:p14="http://schemas.microsoft.com/office/powerpoint/2010/main" val="344645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 “Start your state application”</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9991" y="1027571"/>
            <a:ext cx="3955609" cy="360157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5" name="Right Arrow 4"/>
          <p:cNvSpPr/>
          <p:nvPr/>
        </p:nvSpPr>
        <p:spPr>
          <a:xfrm>
            <a:off x="1447800" y="2419350"/>
            <a:ext cx="1390650" cy="1524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52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NYS Student Aid Payment Application</a:t>
            </a:r>
          </a:p>
        </p:txBody>
      </p:sp>
      <p:sp>
        <p:nvSpPr>
          <p:cNvPr id="3" name="Content Placeholder 2"/>
          <p:cNvSpPr>
            <a:spLocks noGrp="1"/>
          </p:cNvSpPr>
          <p:nvPr>
            <p:ph idx="1"/>
          </p:nvPr>
        </p:nvSpPr>
        <p:spPr/>
        <p:txBody>
          <a:bodyPr>
            <a:normAutofit/>
          </a:bodyPr>
          <a:lstStyle/>
          <a:p>
            <a:r>
              <a:rPr lang="en-US" dirty="0"/>
              <a:t>The confirmation page of the 2018-19 FAFSA will provide a link for NYS students listing a NYS school to apply for the </a:t>
            </a:r>
            <a:r>
              <a:rPr lang="en-US" b="1" i="1" dirty="0"/>
              <a:t>New York State Student Aid Payment Application</a:t>
            </a:r>
          </a:p>
          <a:p>
            <a:pPr lvl="1"/>
            <a:r>
              <a:rPr lang="en-US" dirty="0"/>
              <a:t>Provides a single conduit for applying for applying for payment of state grants, scholarships and awards</a:t>
            </a:r>
          </a:p>
        </p:txBody>
      </p:sp>
    </p:spTree>
    <p:extLst>
      <p:ext uri="{BB962C8B-B14F-4D97-AF65-F5344CB8AC3E}">
        <p14:creationId xmlns:p14="http://schemas.microsoft.com/office/powerpoint/2010/main" val="88666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First-time Applicants Create User ID &amp; PIN</a:t>
            </a:r>
          </a:p>
        </p:txBody>
      </p:sp>
      <p:pic>
        <p:nvPicPr>
          <p:cNvPr id="6" name="Content Placeholder 5" descr="18-19 FAFSA Confirm-TAP Welcom.png"/>
          <p:cNvPicPr>
            <a:picLocks noGrp="1" noChangeAspect="1"/>
          </p:cNvPicPr>
          <p:nvPr>
            <p:ph idx="1"/>
          </p:nvPr>
        </p:nvPicPr>
        <p:blipFill rotWithShape="1">
          <a:blip r:embed="rId3"/>
          <a:srcRect l="-248" r="-248" b="11483"/>
          <a:stretch/>
        </p:blipFill>
        <p:spPr>
          <a:xfrm>
            <a:off x="457200" y="1311275"/>
            <a:ext cx="8229600" cy="2936875"/>
          </a:xfrm>
          <a:prstGeom prst="rect">
            <a:avLst/>
          </a:prstGeom>
          <a:ln>
            <a:noFill/>
          </a:ln>
          <a:effectLst>
            <a:outerShdw blurRad="292100" dist="139700" dir="2700000" algn="tl" rotWithShape="0">
              <a:srgbClr val="333333">
                <a:alpha val="65000"/>
              </a:srgbClr>
            </a:outerShdw>
          </a:effectLst>
        </p:spPr>
      </p:pic>
      <p:sp>
        <p:nvSpPr>
          <p:cNvPr id="5" name="Right Arrow 4"/>
          <p:cNvSpPr/>
          <p:nvPr/>
        </p:nvSpPr>
        <p:spPr>
          <a:xfrm flipH="1" flipV="1">
            <a:off x="7315200" y="2876549"/>
            <a:ext cx="1219200" cy="40817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55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Account is Easy</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6015" y="1311275"/>
            <a:ext cx="3971970" cy="3317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66924960"/>
      </p:ext>
    </p:extLst>
  </p:cSld>
  <p:clrMapOvr>
    <a:masterClrMapping/>
  </p:clrMapOvr>
</p:sld>
</file>

<file path=ppt/theme/theme1.xml><?xml version="1.0" encoding="utf-8"?>
<a:theme xmlns:a="http://schemas.openxmlformats.org/drawingml/2006/main" name="HESC Template 0114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0" ma:contentTypeDescription="Create a new document." ma:contentTypeScope="" ma:versionID="4af84c6e1c35c0f4028136cbe42903f6">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C3A6F-0F26-48E9-9E06-A2EA97EC824A}">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79A236CA-FFC6-4E0A-B871-4DFE621DA893}">
  <ds:schemaRefs>
    <ds:schemaRef ds:uri="http://schemas.microsoft.com/sharepoint/v3/contenttype/forms"/>
  </ds:schemaRefs>
</ds:datastoreItem>
</file>

<file path=customXml/itemProps3.xml><?xml version="1.0" encoding="utf-8"?>
<ds:datastoreItem xmlns:ds="http://schemas.openxmlformats.org/officeDocument/2006/customXml" ds:itemID="{D752CB97-48AF-4901-B555-8290A3CE7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HESC Template 011415</Template>
  <TotalTime>6754</TotalTime>
  <Words>2886</Words>
  <Application>Microsoft Macintosh PowerPoint</Application>
  <PresentationFormat>On-screen Show (16:9)</PresentationFormat>
  <Paragraphs>291</Paragraphs>
  <Slides>53</Slides>
  <Notes>52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53</vt:i4>
      </vt:variant>
    </vt:vector>
  </HeadingPairs>
  <TitlesOfParts>
    <vt:vector size="59" baseType="lpstr">
      <vt:lpstr>Calibri</vt:lpstr>
      <vt:lpstr>ＭＳ Ｐゴシック</vt:lpstr>
      <vt:lpstr>Arial</vt:lpstr>
      <vt:lpstr>HESC Template 011415</vt:lpstr>
      <vt:lpstr>Section Master</vt:lpstr>
      <vt:lpstr>2_Custom Design</vt:lpstr>
      <vt:lpstr>PowerPoint Presentation</vt:lpstr>
      <vt:lpstr>Applying for TAP</vt:lpstr>
      <vt:lpstr>The FAFSA is Required </vt:lpstr>
      <vt:lpstr>NYS Resident and… </vt:lpstr>
      <vt:lpstr>…Attending a NYS School…</vt:lpstr>
      <vt:lpstr>…Select “Start your state application”</vt:lpstr>
      <vt:lpstr>The NYS Student Aid Payment Application</vt:lpstr>
      <vt:lpstr>First-time Applicants Create User ID &amp; PIN</vt:lpstr>
      <vt:lpstr>Creating an Account is Easy</vt:lpstr>
      <vt:lpstr>Read Terms &amp; Conditions</vt:lpstr>
      <vt:lpstr>Accept Terms &amp; Conditions</vt:lpstr>
      <vt:lpstr>Check Identity</vt:lpstr>
      <vt:lpstr>Confirm Identity Information</vt:lpstr>
      <vt:lpstr>Enter Account Information</vt:lpstr>
      <vt:lpstr>Create a User ID</vt:lpstr>
      <vt:lpstr>Create a Pin</vt:lpstr>
      <vt:lpstr>Notification of a Security Incident</vt:lpstr>
      <vt:lpstr>Account Created</vt:lpstr>
      <vt:lpstr>Academic Year Selection Screen</vt:lpstr>
      <vt:lpstr>Affirmation #1</vt:lpstr>
      <vt:lpstr>Affirmation #2</vt:lpstr>
      <vt:lpstr>Your Scholarships Screen</vt:lpstr>
      <vt:lpstr>Redirected to the FAFSA application</vt:lpstr>
      <vt:lpstr>Personal Information Screen</vt:lpstr>
      <vt:lpstr>Review Prefilled College Info From FAFSA</vt:lpstr>
      <vt:lpstr>College Search</vt:lpstr>
      <vt:lpstr>Select College Terms</vt:lpstr>
      <vt:lpstr>College Verification</vt:lpstr>
      <vt:lpstr>Student Marital Status</vt:lpstr>
      <vt:lpstr>Independent or Dependent?</vt:lpstr>
      <vt:lpstr>Independent or Dependent?</vt:lpstr>
      <vt:lpstr>Parental Information</vt:lpstr>
      <vt:lpstr>Parental Income Information</vt:lpstr>
      <vt:lpstr>Parent Information</vt:lpstr>
      <vt:lpstr>Parental Income Information</vt:lpstr>
      <vt:lpstr>Net Taxable Income if No Pension Income </vt:lpstr>
      <vt:lpstr>Yes to Pension Income</vt:lpstr>
      <vt:lpstr>Deceased Parent Information</vt:lpstr>
      <vt:lpstr>Parents’ Disability Information</vt:lpstr>
      <vt:lpstr>Student/Spouse Income Information</vt:lpstr>
      <vt:lpstr>Student/Spouse Income Information</vt:lpstr>
      <vt:lpstr>Student/Spouse Income Information</vt:lpstr>
      <vt:lpstr>Other Family Members in College </vt:lpstr>
      <vt:lpstr>Other Family Members</vt:lpstr>
      <vt:lpstr>Application Summary</vt:lpstr>
      <vt:lpstr>Application Summary</vt:lpstr>
      <vt:lpstr>Submit TAP Application</vt:lpstr>
      <vt:lpstr>Congratulations!</vt:lpstr>
      <vt:lpstr>Award Notification</vt:lpstr>
      <vt:lpstr>Pre-Budget Period Award Estimates</vt:lpstr>
      <vt:lpstr>Pre-Budget Period Award Estimates</vt:lpstr>
      <vt:lpstr>TAP Processing Timeline</vt:lpstr>
      <vt:lpstr>TAP Processing Timeline</vt:lpstr>
    </vt:vector>
  </TitlesOfParts>
  <Company>NYSHESC</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Hearley, Lisa</dc:creator>
  <cp:lastModifiedBy>Isra Khaled</cp:lastModifiedBy>
  <cp:revision>453</cp:revision>
  <cp:lastPrinted>2015-10-02T17:50:06Z</cp:lastPrinted>
  <dcterms:created xsi:type="dcterms:W3CDTF">2015-04-23T17:04:51Z</dcterms:created>
  <dcterms:modified xsi:type="dcterms:W3CDTF">2019-01-25T19:22:32Z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